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Override2.xml" ContentType="application/vnd.openxmlformats-officedocument.themeOverrid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696" r:id="rId2"/>
    <p:sldMasterId id="2147483708" r:id="rId3"/>
    <p:sldMasterId id="2147483720" r:id="rId4"/>
  </p:sldMasterIdLst>
  <p:notesMasterIdLst>
    <p:notesMasterId r:id="rId85"/>
  </p:notesMasterIdLst>
  <p:handoutMasterIdLst>
    <p:handoutMasterId r:id="rId86"/>
  </p:handoutMasterIdLst>
  <p:sldIdLst>
    <p:sldId id="256" r:id="rId5"/>
    <p:sldId id="257" r:id="rId6"/>
    <p:sldId id="539" r:id="rId7"/>
    <p:sldId id="543" r:id="rId8"/>
    <p:sldId id="542" r:id="rId9"/>
    <p:sldId id="541" r:id="rId10"/>
    <p:sldId id="294" r:id="rId11"/>
    <p:sldId id="295" r:id="rId12"/>
    <p:sldId id="261" r:id="rId13"/>
    <p:sldId id="262" r:id="rId14"/>
    <p:sldId id="516" r:id="rId15"/>
    <p:sldId id="296" r:id="rId16"/>
    <p:sldId id="263" r:id="rId17"/>
    <p:sldId id="298" r:id="rId18"/>
    <p:sldId id="264" r:id="rId19"/>
    <p:sldId id="265" r:id="rId20"/>
    <p:sldId id="299" r:id="rId21"/>
    <p:sldId id="301" r:id="rId22"/>
    <p:sldId id="319" r:id="rId23"/>
    <p:sldId id="302" r:id="rId24"/>
    <p:sldId id="304" r:id="rId25"/>
    <p:sldId id="303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4" r:id="rId34"/>
    <p:sldId id="320" r:id="rId35"/>
    <p:sldId id="313" r:id="rId36"/>
    <p:sldId id="321" r:id="rId37"/>
    <p:sldId id="315" r:id="rId38"/>
    <p:sldId id="316" r:id="rId39"/>
    <p:sldId id="317" r:id="rId40"/>
    <p:sldId id="318" r:id="rId41"/>
    <p:sldId id="322" r:id="rId42"/>
    <p:sldId id="323" r:id="rId43"/>
    <p:sldId id="324" r:id="rId44"/>
    <p:sldId id="521" r:id="rId45"/>
    <p:sldId id="326" r:id="rId46"/>
    <p:sldId id="327" r:id="rId47"/>
    <p:sldId id="328" r:id="rId48"/>
    <p:sldId id="269" r:id="rId49"/>
    <p:sldId id="270" r:id="rId50"/>
    <p:sldId id="271" r:id="rId51"/>
    <p:sldId id="292" r:id="rId52"/>
    <p:sldId id="272" r:id="rId53"/>
    <p:sldId id="330" r:id="rId54"/>
    <p:sldId id="329" r:id="rId55"/>
    <p:sldId id="273" r:id="rId56"/>
    <p:sldId id="274" r:id="rId57"/>
    <p:sldId id="339" r:id="rId58"/>
    <p:sldId id="522" r:id="rId59"/>
    <p:sldId id="523" r:id="rId60"/>
    <p:sldId id="332" r:id="rId61"/>
    <p:sldId id="276" r:id="rId62"/>
    <p:sldId id="277" r:id="rId63"/>
    <p:sldId id="525" r:id="rId64"/>
    <p:sldId id="526" r:id="rId65"/>
    <p:sldId id="529" r:id="rId66"/>
    <p:sldId id="530" r:id="rId67"/>
    <p:sldId id="536" r:id="rId68"/>
    <p:sldId id="281" r:id="rId69"/>
    <p:sldId id="531" r:id="rId70"/>
    <p:sldId id="532" r:id="rId71"/>
    <p:sldId id="426" r:id="rId72"/>
    <p:sldId id="427" r:id="rId73"/>
    <p:sldId id="285" r:id="rId74"/>
    <p:sldId id="428" r:id="rId75"/>
    <p:sldId id="429" r:id="rId76"/>
    <p:sldId id="287" r:id="rId77"/>
    <p:sldId id="433" r:id="rId78"/>
    <p:sldId id="434" r:id="rId79"/>
    <p:sldId id="534" r:id="rId80"/>
    <p:sldId id="437" r:id="rId81"/>
    <p:sldId id="435" r:id="rId82"/>
    <p:sldId id="440" r:id="rId83"/>
    <p:sldId id="535" r:id="rId84"/>
  </p:sldIdLst>
  <p:sldSz cx="9144000" cy="6858000" type="screen4x3"/>
  <p:notesSz cx="67691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60584" autoAdjust="0"/>
  </p:normalViewPr>
  <p:slideViewPr>
    <p:cSldViewPr>
      <p:cViewPr varScale="1">
        <p:scale>
          <a:sx n="44" d="100"/>
          <a:sy n="44" d="100"/>
        </p:scale>
        <p:origin x="64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37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33813" y="0"/>
            <a:ext cx="29337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0D111B56-9342-438B-984C-4ED98C5538E8}" type="datetimeFigureOut">
              <a:rPr lang="en-IE"/>
              <a:pPr>
                <a:defRPr/>
              </a:pPr>
              <a:t>09/11/2018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337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33813" y="9409113"/>
            <a:ext cx="29337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050FBA7-E7A2-4D0B-A09D-641511748402}" type="slidenum">
              <a:rPr lang="en-IE" altLang="en-US"/>
              <a:pPr/>
              <a:t>‹#›</a:t>
            </a:fld>
            <a:endParaRPr lang="en-IE" altLang="en-US"/>
          </a:p>
        </p:txBody>
      </p:sp>
    </p:spTree>
    <p:extLst>
      <p:ext uri="{BB962C8B-B14F-4D97-AF65-F5344CB8AC3E}">
        <p14:creationId xmlns:p14="http://schemas.microsoft.com/office/powerpoint/2010/main" val="3268133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3813" y="0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80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275" y="4705350"/>
            <a:ext cx="541655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9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3813" y="9409113"/>
            <a:ext cx="2933700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881A8C2-3939-4EC9-9FC9-634C8C3FE9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42089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ml-diagrams.org/nested-classifier.html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te.org/map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IP_address" TargetMode="Externa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8791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95506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454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2231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8968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5664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3396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3954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263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1183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298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49880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00832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507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0807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79141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1962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2009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136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4868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60544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372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00963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00595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06312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5840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80767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35153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473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3688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62982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86210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Graphs occur frequently both in real life and in computing:</a:t>
            </a:r>
          </a:p>
          <a:p>
            <a:pPr eaLnBrk="1" hangingPunct="1"/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altLang="en-US" b="1" dirty="0" smtClean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road network</a:t>
            </a:r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is a graph whose vertices are cities and whose edges are roads connecting these cities. The edge attributes are typically distances.</a:t>
            </a:r>
          </a:p>
          <a:p>
            <a:pPr eaLnBrk="1" hangingPunct="1"/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GB" altLang="en-US" b="1" dirty="0" smtClean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b="1" dirty="0" smtClean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is a directed graph whose vertices are pumping stations and whose edges are pipelines connecting them.</a:t>
            </a:r>
          </a:p>
          <a:p>
            <a:pPr eaLnBrk="1" hangingPunct="1"/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GB" altLang="en-US" b="1" dirty="0" smtClean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en-US" b="1" dirty="0" smtClean="0">
                <a:solidFill>
                  <a:schemeClr val="hlin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chart</a:t>
            </a:r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is a directed graph whose vertices are activities and whose edges signify the order in which these activities must be performed.</a:t>
            </a:r>
          </a:p>
          <a:p>
            <a:pPr eaLnBrk="1" hangingPunct="1"/>
            <a:endParaRPr lang="en-GB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 curriculum at a third-level college is a collection of </a:t>
            </a:r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modules </a:t>
            </a:r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where each </a:t>
            </a:r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module </a:t>
            </a:r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identifies </a:t>
            </a:r>
            <a:r>
              <a:rPr lang="en-GB" altLang="en-US" smtClean="0">
                <a:latin typeface="Arial" panose="020B0604020202020204" pitchFamily="34" charset="0"/>
                <a:cs typeface="Arial" panose="020B0604020202020204" pitchFamily="34" charset="0"/>
              </a:rPr>
              <a:t>other </a:t>
            </a:r>
            <a:r>
              <a:rPr lang="en-GB" altLang="en-US" smtClean="0">
                <a:latin typeface="Arial" panose="020B0604020202020204" pitchFamily="34" charset="0"/>
                <a:cs typeface="Arial" panose="020B0604020202020204" pitchFamily="34" charset="0"/>
              </a:rPr>
              <a:t>modules </a:t>
            </a:r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GB" altLang="en-US" smtClean="0">
                <a:latin typeface="Arial" panose="020B0604020202020204" pitchFamily="34" charset="0"/>
                <a:cs typeface="Arial" panose="020B0604020202020204" pitchFamily="34" charset="0"/>
              </a:rPr>
              <a:t>its </a:t>
            </a:r>
            <a:r>
              <a:rPr lang="en-GB" altLang="en-US" smtClean="0">
                <a:latin typeface="Arial" panose="020B0604020202020204" pitchFamily="34" charset="0"/>
                <a:cs typeface="Arial" panose="020B0604020202020204" pitchFamily="34" charset="0"/>
              </a:rPr>
              <a:t>prerequisites</a:t>
            </a:r>
          </a:p>
          <a:p>
            <a:pPr eaLnBrk="1" hangingPunct="1"/>
            <a:endParaRPr lang="en-GB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Search engines like Google model the Internet as a graph:</a:t>
            </a:r>
          </a:p>
          <a:p>
            <a:pPr lvl="1" eaLnBrk="1" hangingPunct="1"/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Web pages are the vertices</a:t>
            </a:r>
          </a:p>
          <a:p>
            <a:pPr lvl="1" eaLnBrk="1" hangingPunct="1"/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Links among Web pages are the edges</a:t>
            </a:r>
          </a:p>
          <a:p>
            <a:pPr lvl="1" eaLnBrk="1" hangingPunct="1"/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This is a directed graph – a link from one page to another does not necessarily imply a link in the reverse order</a:t>
            </a:r>
            <a:endParaRPr lang="en-US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166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84262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82480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82110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845944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69092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52867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69202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72243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Implementation will actually have an Edge object in each vertex (node), instead of just the value</a:t>
            </a:r>
          </a:p>
          <a:p>
            <a:endParaRPr lang="en-GB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Search engines like Google model the Internet as a graph:</a:t>
            </a:r>
          </a:p>
          <a:p>
            <a:pPr lvl="1" eaLnBrk="1" hangingPunct="1"/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Web pages are the vertices</a:t>
            </a:r>
          </a:p>
          <a:p>
            <a:pPr lvl="1" eaLnBrk="1" hangingPunct="1"/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Links among Web pages are the edges</a:t>
            </a:r>
          </a:p>
          <a:p>
            <a:pPr lvl="1" eaLnBrk="1" hangingPunct="1"/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This is a directed graph – a link from one page to another does not necessarily imply a link in the reverse order</a:t>
            </a:r>
          </a:p>
          <a:p>
            <a:pPr lvl="1" eaLnBrk="1" hangingPunct="1"/>
            <a:endParaRPr lang="en-GB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eaLnBrk="1" hangingPunct="1"/>
            <a:r>
              <a:rPr lang="en-GB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e.g. of an</a:t>
            </a:r>
            <a:r>
              <a:rPr lang="en-GB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edge from vertex to itself – a link from a page to </a:t>
            </a:r>
            <a:r>
              <a:rPr lang="en-GB" altLang="en-US" baseline="0" smtClean="0">
                <a:latin typeface="Arial" panose="020B0604020202020204" pitchFamily="34" charset="0"/>
                <a:cs typeface="Arial" panose="020B0604020202020204" pitchFamily="34" charset="0"/>
              </a:rPr>
              <a:t>itself e.g. </a:t>
            </a:r>
            <a:r>
              <a:rPr lang="en-GB" altLang="en-US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bottom of web page has “back to top” link</a:t>
            </a:r>
            <a:endParaRPr lang="en-US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13386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55572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7422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22108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62467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62345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See https://www.uml-diagrams.org/class-reference.html for explanation of anchor icon (cross inside a circle) – used for </a:t>
            </a:r>
            <a:r>
              <a:rPr lang="en-IE" b="0" u="none" dirty="0" smtClean="0">
                <a:hlinkClick r:id="rId3"/>
              </a:rPr>
              <a:t>Nested Classifiers</a:t>
            </a:r>
            <a:endParaRPr lang="en-IE" b="0" u="none" dirty="0" smtClean="0"/>
          </a:p>
          <a:p>
            <a:r>
              <a:rPr lang="en-IE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9029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11050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42923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9472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Pros and cons: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Adjacency matrix</a:t>
            </a:r>
          </a:p>
          <a:p>
            <a:pPr lvl="1"/>
            <a:r>
              <a:rPr lang="en-US" altLang="en-US" dirty="0" smtClean="0"/>
              <a:t>Allows us to determine whether there is an edge from vertex </a:t>
            </a:r>
            <a:r>
              <a:rPr lang="en-US" altLang="en-US" dirty="0" err="1" smtClean="0"/>
              <a:t>i</a:t>
            </a:r>
            <a:r>
              <a:rPr lang="en-US" altLang="en-US" dirty="0" smtClean="0"/>
              <a:t> to vertex j in O(1) time</a:t>
            </a:r>
          </a:p>
          <a:p>
            <a:r>
              <a:rPr lang="en-US" altLang="en-US" dirty="0" smtClean="0"/>
              <a:t>Adjacency list</a:t>
            </a:r>
          </a:p>
          <a:p>
            <a:pPr lvl="1"/>
            <a:r>
              <a:rPr lang="en-US" altLang="en-US" dirty="0" smtClean="0"/>
              <a:t>Allows us to find all vertices adjacent to a given vertex j efficiently</a:t>
            </a:r>
          </a:p>
          <a:p>
            <a:pPr lvl="1"/>
            <a:r>
              <a:rPr lang="en-US" altLang="en-US" dirty="0" smtClean="0"/>
              <a:t>If the graph is sparse, adjacency list requires less space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04280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61917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1652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2784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Partial map of the Internet based on the January 15, 2005 data found on </a:t>
            </a:r>
            <a:r>
              <a:rPr lang="en-IE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  <a:hlinkClick r:id="rId3"/>
              </a:rPr>
              <a:t>opte.org</a:t>
            </a:r>
            <a:r>
              <a:rPr lang="en-IE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. Each line is drawn between two nodes, representing two </a:t>
            </a:r>
            <a:r>
              <a:rPr lang="en-IE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  <a:hlinkClick r:id="rId4" tooltip="en:IP address"/>
              </a:rPr>
              <a:t>IP addresses</a:t>
            </a:r>
            <a:r>
              <a:rPr lang="en-IE" sz="1200" b="0" i="0" u="none" strike="noStrike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Arial" charset="0"/>
              </a:rPr>
              <a:t>. The length of the lines are indicative of the delay between those two nodes.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90066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A recursive backtracking algorithm was used to find a path from top-left</a:t>
            </a:r>
            <a:r>
              <a:rPr lang="en-IE" baseline="0" dirty="0" smtClean="0"/>
              <a:t> to bottom-right. The path found was not an optimal solution. This is because south was attempted before east.</a:t>
            </a:r>
          </a:p>
          <a:p>
            <a:r>
              <a:rPr lang="en-IE" baseline="0" dirty="0" err="1" smtClean="0"/>
              <a:t>Gray</a:t>
            </a:r>
            <a:r>
              <a:rPr lang="en-IE" baseline="0" dirty="0" smtClean="0"/>
              <a:t> cells are barriers. White cells show a solution. Black squares show cells that were visited but rejected.</a:t>
            </a:r>
          </a:p>
          <a:p>
            <a:r>
              <a:rPr lang="en-IE" baseline="0" dirty="0" smtClean="0"/>
              <a:t>Dark grey cells were not visited.</a:t>
            </a:r>
            <a:r>
              <a:rPr lang="en-IE" dirty="0" smtClean="0"/>
              <a:t>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70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55998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71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41823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This path will contain the smallest number</a:t>
            </a:r>
            <a:r>
              <a:rPr lang="en-IE" baseline="0" dirty="0" smtClean="0"/>
              <a:t> of vertices not necessarily the smallest number of cells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72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6887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47243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8006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We use the</a:t>
            </a:r>
            <a:r>
              <a:rPr lang="en-IE" baseline="0" dirty="0" smtClean="0"/>
              <a:t> term vertex generally instead of node (which we used for trees) – they are the same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1A8C2-3939-4EC9-9FC9-634C8C3FE92C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8468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9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10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58F0885-3AA4-4334-A51A-EAF38B82B864}" type="datetime1">
              <a:rPr lang="en-US" smtClean="0"/>
              <a:t>11/9/2018</a:t>
            </a:fld>
            <a:endParaRPr lang="en-US" dirty="0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BCDD20-1C79-47D6-887B-52F85BC0BA7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47784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2BA7B8-1438-4C16-BF31-0ED6A81172C4}" type="datetime1">
              <a:rPr lang="en-US" smtClean="0"/>
              <a:t>11/9/2018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6FD905-8162-40D9-8681-EC161DDB335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308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BD2F48-8CD4-45F5-9B2A-A83CF068E0D8}" type="datetime1">
              <a:rPr lang="en-US" smtClean="0"/>
              <a:t>11/9/2018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4F4BC3C9-C8A3-4180-A315-653C40154A2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5627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F9A60B5-FAD5-4166-8423-FC9669BAB1EE}" type="datetime1">
              <a:rPr lang="en-US" smtClean="0"/>
              <a:t>11/9/2018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1271588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02F84D84-B1DE-473F-AB4D-1718FDB345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986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7D5A1A-9496-4ED7-8406-A45E0EEFA97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45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3E0743-FFED-4B11-A45A-E03B482FD3A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121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A2D358-8EF2-4776-9C50-5F1DF245586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754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CA147A-CE53-4976-B5DB-F139C3077AA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3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5D6FC4-FB3F-4A35-B1F0-B3E1D5232BD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7491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25C557-6315-42C7-A294-0524E33DB9D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380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E6EE3E-6A6C-42A4-BFE6-BFE66DF9867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630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15E369-5A06-4681-AE73-AA461D18899F}" type="datetime1">
              <a:rPr lang="en-US" smtClean="0"/>
              <a:t>11/9/2018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3377E2-F182-4E60-ADB0-D0A2E5DDC04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0821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E2EFB6-166E-4571-9D1D-F8B236C1C7B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3573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0A87D5-6EDB-4004-9F3B-AD7F90B577D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87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4D3DE0-F9E9-43C8-8257-929926DB45E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855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2A8E7A-30FD-4232-ABDD-E855541CDE5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4321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7D5A1A-9496-4ED7-8406-A45E0EEFA970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1918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83E0743-FFED-4B11-A45A-E03B482FD3AC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0584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A2D358-8EF2-4776-9C50-5F1DF245586D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7475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CA147A-CE53-4976-B5DB-F139C3077AA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114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5D6FC4-FB3F-4A35-B1F0-B3E1D5232BD8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0893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25C557-6315-42C7-A294-0524E33DB9D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7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D288D-1D9E-4D4A-8DB5-8530BE61288A}" type="datetime1">
              <a:rPr lang="en-US" smtClean="0"/>
              <a:t>11/9/2018</a:t>
            </a:fld>
            <a:endParaRPr lang="en-US" dirty="0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fld id="{1632DFF9-0FD4-42EF-A949-37E2C46D508B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86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E6EE3E-6A6C-42A4-BFE6-BFE66DF98676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8298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E2EFB6-166E-4571-9D1D-F8B236C1C7BB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400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0A87D5-6EDB-4004-9F3B-AD7F90B577D4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9604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4D3DE0-F9E9-43C8-8257-929926DB45E9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9761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2A8E7A-30FD-4232-ABDD-E855541CDE52}" type="slidenum">
              <a:rPr lang="en-US" altLang="en-US">
                <a:solidFill>
                  <a:srgbClr val="000000"/>
                </a:solidFill>
              </a:rPr>
              <a:pPr/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92198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9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10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E32642C-3924-492F-92C2-2B94B9E0D63A}" type="datetimeFigureOut">
              <a:rPr lang="en-US"/>
              <a:pPr>
                <a:defRPr/>
              </a:pPr>
              <a:t>11/9/2018</a:t>
            </a:fld>
            <a:endParaRPr lang="en-US" dirty="0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DEDEDE"/>
              </a:solidFill>
            </a:endParaRPr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8125F0-88D9-422B-829B-3292E2B2DD31}" type="slidenum">
              <a:rPr lang="en-US" altLang="en-US">
                <a:solidFill>
                  <a:srgbClr val="DEDEDE"/>
                </a:solidFill>
              </a:rPr>
              <a:pPr/>
              <a:t>‹#›</a:t>
            </a:fld>
            <a:endParaRPr lang="en-US" altLang="en-US">
              <a:solidFill>
                <a:srgbClr val="DEDED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7042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837FB1-288A-48AB-8D7C-756F2731C9AA}" type="datetimeFigureOut">
              <a:rPr lang="en-US">
                <a:solidFill>
                  <a:srgbClr val="424456"/>
                </a:solidFill>
              </a:rPr>
              <a:pPr>
                <a:defRPr/>
              </a:pPr>
              <a:t>11/9/2018</a:t>
            </a:fld>
            <a:endParaRPr lang="en-US" dirty="0">
              <a:solidFill>
                <a:srgbClr val="424456"/>
              </a:solidFill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24456"/>
              </a:solidFill>
            </a:endParaRPr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DC9053-2AFB-4CA2-A596-30D1E6921AF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40569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83F00C-9AA8-4685-AAA8-9EC8353C34E0}" type="datetimeFigureOut">
              <a:rPr lang="en-US">
                <a:solidFill>
                  <a:srgbClr val="424456"/>
                </a:solidFill>
              </a:rPr>
              <a:pPr>
                <a:defRPr/>
              </a:pPr>
              <a:t>11/9/2018</a:t>
            </a:fld>
            <a:endParaRPr lang="en-US" dirty="0">
              <a:solidFill>
                <a:srgbClr val="424456"/>
              </a:solidFill>
            </a:endParaRPr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fld id="{C0BF902C-8D93-465A-9005-05049C9AE2A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244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901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AE18EBB4-0B90-4E41-9F5E-D74C638731F2}" type="datetimeFigureOut">
              <a:rPr lang="en-US">
                <a:solidFill>
                  <a:srgbClr val="424456"/>
                </a:solidFill>
              </a:rPr>
              <a:pPr>
                <a:defRPr/>
              </a:pPr>
              <a:t>11/9/2018</a:t>
            </a:fld>
            <a:endParaRPr lang="en-US" dirty="0">
              <a:solidFill>
                <a:srgbClr val="424456"/>
              </a:solidFill>
            </a:endParaRPr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E9BF91A-C0A0-445F-A89A-05FDF69C44C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244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3049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24456"/>
              </a:solidFill>
            </a:endParaRPr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10AEF5A-BB8A-4AC5-BB8D-9CF3960F6203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24456"/>
                </a:solidFill>
              </a:rPr>
              <a:t>Chapter 12: Graphs</a:t>
            </a:r>
          </a:p>
        </p:txBody>
      </p:sp>
    </p:spTree>
    <p:extLst>
      <p:ext uri="{BB962C8B-B14F-4D97-AF65-F5344CB8AC3E}">
        <p14:creationId xmlns:p14="http://schemas.microsoft.com/office/powerpoint/2010/main" val="3034356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F4471957-AF33-476C-8C7D-B702B9C2A511}" type="datetime1">
              <a:rPr lang="en-US" smtClean="0"/>
              <a:t>11/9/2018</a:t>
            </a:fld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01564FE-9141-4B57-8D34-887E44131456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805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2445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24456"/>
                </a:solidFill>
              </a:rPr>
              <a:t>Chapter 12: Graphs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FD380F-5148-4F16-8317-963966B44C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29596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2445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24456"/>
                </a:solidFill>
              </a:rPr>
              <a:t>Chapter 12: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6B4682-2273-4564-98DF-DB5D3EDA3328}" type="slidenum">
              <a:rPr lang="en-US" altLang="en-US">
                <a:solidFill>
                  <a:srgbClr val="424456"/>
                </a:solidFill>
              </a:rPr>
              <a:pPr/>
              <a:t>‹#›</a:t>
            </a:fld>
            <a:endParaRPr lang="en-US" altLang="en-US">
              <a:solidFill>
                <a:srgbClr val="4244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600393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2445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24456"/>
                </a:solidFill>
              </a:rPr>
              <a:t>Chapter 12: Graphs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584CE1-90BF-482C-9105-8058029E9F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40643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10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24456"/>
              </a:solidFill>
            </a:endParaRPr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97D4490E-1E23-461B-AB60-9F17FCD31D3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24456"/>
                </a:solidFill>
              </a:rPr>
              <a:t>Chapter 12: Graphs</a:t>
            </a:r>
          </a:p>
        </p:txBody>
      </p:sp>
    </p:spTree>
    <p:extLst>
      <p:ext uri="{BB962C8B-B14F-4D97-AF65-F5344CB8AC3E}">
        <p14:creationId xmlns:p14="http://schemas.microsoft.com/office/powerpoint/2010/main" val="214299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2445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24456"/>
                </a:solidFill>
              </a:rPr>
              <a:t>Chapter 12: Graphs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9F714F-8920-4E31-9E8C-9A5E418D6F0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209503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424456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424456"/>
                </a:solidFill>
              </a:rPr>
              <a:t>Chapter 12: Graphs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9AAF98CB-1B7F-4D6D-8692-89A03CC4B5D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6885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0406A052-E4EE-4B56-917E-EE51261A09C7}" type="datetime1">
              <a:rPr lang="en-US" smtClean="0"/>
              <a:t>11/9/2018</a:t>
            </a:fld>
            <a:endParaRPr lang="en-US"/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156BC2A-F504-47CD-A318-6CDC5C28065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082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28B874-D9F1-4084-876C-8D0746578373}" type="datetime1">
              <a:rPr lang="en-US" smtClean="0"/>
              <a:t>11/9/2018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5A59FD-DE8D-4F83-9840-411BF3753F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392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3E678-01A6-4D1F-B58B-5C094CC94E8A}" type="datetime1">
              <a:rPr lang="en-US" smtClean="0"/>
              <a:t>11/9/2018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181E4BA-A6FF-486C-A0BD-96EF0A46F8B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588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F5D2A5-2B99-4FA7-9246-AAF46555F2E8}" type="datetime1">
              <a:rPr lang="en-US" smtClean="0"/>
              <a:t>11/9/2018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87873B7-EA30-4A31-B9E6-AC5DE055E0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48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8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ectangle 9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10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137EEE08-EEBE-4FF0-8837-8AB4751BF48D}" type="datetime1">
              <a:rPr lang="en-US" smtClean="0"/>
              <a:t>11/9/2018</a:t>
            </a:fld>
            <a:endParaRPr lang="en-US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B967D4D6-4DFA-45FD-9A00-9EC85AD29F2E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13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51C611A0-1DC4-401A-9C28-E37B97BD5445}" type="datetime1">
              <a:rPr lang="en-US" smtClean="0"/>
              <a:t>11/9/2018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1A57623D-6FD2-4933-B880-B229AA87EE9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4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85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04DA3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C4652D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2FA0A64-00DD-4AF2-B96B-1578242096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46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2FA0A64-00DD-4AF2-B96B-15782420963D}" type="slidenum">
              <a:rPr lang="en-US" altLang="en-US" smtClean="0">
                <a:solidFill>
                  <a:srgbClr val="000000"/>
                </a:solidFill>
              </a:rPr>
              <a:pPr/>
              <a:t>‹#›</a:t>
            </a:fld>
            <a:endParaRPr lang="en-US" altLang="en-US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58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1989C8D-39FA-401A-BC94-5390F87B2CAD}" type="datetimeFigureOut">
              <a:rPr lang="en-US">
                <a:solidFill>
                  <a:srgbClr val="424456"/>
                </a:solidFill>
              </a:rPr>
              <a:pPr>
                <a:defRPr/>
              </a:pPr>
              <a:t>11/9/2018</a:t>
            </a:fld>
            <a:endParaRPr lang="en-US" dirty="0">
              <a:solidFill>
                <a:srgbClr val="42445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>
              <a:solidFill>
                <a:srgbClr val="424456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</a:lstStyle>
          <a:p>
            <a:fld id="{3CDF2BAF-8D3A-422C-B82D-3F0599A60C1A}" type="slidenum">
              <a:rPr lang="en-US" altLang="en-US" smtClean="0"/>
              <a:pPr/>
              <a:t>‹#›</a:t>
            </a:fld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38471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04DA3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C4652D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ii.ie/roads-tolling/our-road-network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fl.gov.uk/maps/track?intcmp=40400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acebook.com/notes/facebook-engineering/visualizing-friendships/469716398919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te_Projec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Internet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en.wikipedia.org/wiki/Routing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akefile" TargetMode="External"/><Relationship Id="rId2" Type="http://schemas.openxmlformats.org/officeDocument/2006/relationships/hyperlink" Target="http://en.wikipedia.org/wiki/Spreadsheet" TargetMode="Externa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://en.wikipedia.org/wiki/Linker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Graphs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6049963"/>
            <a:ext cx="6705600" cy="685800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en-US" dirty="0" smtClean="0"/>
              <a:t>Chapter 10 from Data Structures by </a:t>
            </a:r>
            <a:r>
              <a:rPr lang="en-US" altLang="en-US" dirty="0" err="1" smtClean="0"/>
              <a:t>Koffman</a:t>
            </a:r>
            <a:r>
              <a:rPr lang="en-US" altLang="en-US" dirty="0" smtClean="0"/>
              <a:t> &amp; Wolfgang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Visual Representation of Graphs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229600" cy="2057400"/>
          </a:xfrm>
        </p:spPr>
        <p:txBody>
          <a:bodyPr/>
          <a:lstStyle/>
          <a:p>
            <a:pPr eaLnBrk="1" hangingPunct="1"/>
            <a:r>
              <a:rPr lang="en-US" altLang="en-US" smtClean="0"/>
              <a:t>Vertices are represented as points or labeled circles and edges are represented as line segments joining the vertices</a:t>
            </a:r>
          </a:p>
        </p:txBody>
      </p:sp>
      <p:pic>
        <p:nvPicPr>
          <p:cNvPr id="2048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9" r="22878" b="52963"/>
          <a:stretch>
            <a:fillRect/>
          </a:stretch>
        </p:blipFill>
        <p:spPr bwMode="auto">
          <a:xfrm>
            <a:off x="4627563" y="3505200"/>
            <a:ext cx="337661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TextBox 2"/>
          <p:cNvSpPr txBox="1">
            <a:spLocks noChangeArrowheads="1"/>
          </p:cNvSpPr>
          <p:nvPr/>
        </p:nvSpPr>
        <p:spPr bwMode="auto">
          <a:xfrm>
            <a:off x="685800" y="4038600"/>
            <a:ext cx="3962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i="1"/>
              <a:t>V</a:t>
            </a:r>
            <a:r>
              <a:rPr lang="en-US" altLang="en-US" sz="2000"/>
              <a:t> = {A, B, C, D, E}</a:t>
            </a:r>
          </a:p>
          <a:p>
            <a:r>
              <a:rPr lang="en-US" altLang="en-US" sz="2000" i="1"/>
              <a:t>E</a:t>
            </a:r>
            <a:r>
              <a:rPr lang="en-US" altLang="en-US" sz="2000"/>
              <a:t> = {{A, B}, {A, D}, {C, E}, {D, E}}</a:t>
            </a:r>
            <a:endParaRPr lang="en-US" altLang="en-US" sz="2000" i="1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Visual Representation of Graphs </a:t>
            </a:r>
            <a:r>
              <a:rPr lang="en-US" dirty="0" smtClean="0"/>
              <a:t>(cont.)</a:t>
            </a:r>
            <a:endParaRPr lang="en-US" dirty="0"/>
          </a:p>
        </p:txBody>
      </p:sp>
      <p:sp>
        <p:nvSpPr>
          <p:cNvPr id="21506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eaLnBrk="1" hangingPunct="1"/>
            <a:r>
              <a:rPr lang="en-US" altLang="en-US" smtClean="0"/>
              <a:t>Each edge is represented by the two vertices it connects</a:t>
            </a:r>
          </a:p>
          <a:p>
            <a:pPr eaLnBrk="1" hangingPunct="1"/>
            <a:r>
              <a:rPr lang="en-US" altLang="en-US" smtClean="0"/>
              <a:t>If there is an edge between vertices </a:t>
            </a:r>
            <a:r>
              <a:rPr lang="en-US" altLang="en-US" i="1" smtClean="0"/>
              <a:t>x</a:t>
            </a:r>
            <a:r>
              <a:rPr lang="en-US" altLang="en-US" smtClean="0"/>
              <a:t> and </a:t>
            </a:r>
            <a:r>
              <a:rPr lang="en-US" altLang="en-US" i="1" smtClean="0"/>
              <a:t>y</a:t>
            </a:r>
            <a:r>
              <a:rPr lang="en-US" altLang="en-US" smtClean="0"/>
              <a:t>, there is a </a:t>
            </a:r>
            <a:r>
              <a:rPr lang="en-US" altLang="en-US" i="1" smtClean="0"/>
              <a:t>path</a:t>
            </a:r>
            <a:r>
              <a:rPr lang="en-US" altLang="en-US" smtClean="0"/>
              <a:t> from </a:t>
            </a:r>
            <a:r>
              <a:rPr lang="en-US" altLang="en-US" i="1" smtClean="0"/>
              <a:t>x</a:t>
            </a:r>
            <a:r>
              <a:rPr lang="en-US" altLang="en-US" smtClean="0"/>
              <a:t> to </a:t>
            </a:r>
            <a:r>
              <a:rPr lang="en-US" altLang="en-US" i="1" smtClean="0"/>
              <a:t>y</a:t>
            </a:r>
            <a:r>
              <a:rPr lang="en-US" altLang="en-US" smtClean="0"/>
              <a:t> and vice versa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Visual Representation of Graphs </a:t>
            </a:r>
            <a:r>
              <a:rPr lang="en-US" dirty="0" smtClean="0"/>
              <a:t>(cont.)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physical layout of the vertices and their labeling is not relevant</a:t>
            </a:r>
          </a:p>
        </p:txBody>
      </p:sp>
      <p:sp>
        <p:nvSpPr>
          <p:cNvPr id="22531" name="TextBox 8"/>
          <p:cNvSpPr txBox="1">
            <a:spLocks noChangeArrowheads="1"/>
          </p:cNvSpPr>
          <p:nvPr/>
        </p:nvSpPr>
        <p:spPr bwMode="auto">
          <a:xfrm>
            <a:off x="1371600" y="5562600"/>
            <a:ext cx="67818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i="1"/>
              <a:t>V</a:t>
            </a:r>
            <a:r>
              <a:rPr lang="en-US" altLang="en-US" sz="2000"/>
              <a:t> = {0, 1, 2, 3, 4, 5, 6}</a:t>
            </a:r>
          </a:p>
          <a:p>
            <a:r>
              <a:rPr lang="en-US" altLang="en-US" sz="2000" i="1"/>
              <a:t>E</a:t>
            </a:r>
            <a:r>
              <a:rPr lang="en-US" altLang="en-US" sz="2000"/>
              <a:t> = {{0, 1}, {0, 2}, {0, 5}, {0, 6}, {3, 5}, {3, 4}, {4, 5}, {4, 6}}</a:t>
            </a:r>
            <a:endParaRPr lang="en-US" altLang="en-US" sz="2000" i="1"/>
          </a:p>
        </p:txBody>
      </p:sp>
      <p:pic>
        <p:nvPicPr>
          <p:cNvPr id="22532" name="Picture 2" descr="C:\Documents and Settings\Administrator\My Documents\Koffman\PPTs\JPEGS\JWCL233_Koffman JPG files\ch10\w0358-n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743200"/>
            <a:ext cx="60198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Directed and Undirected Graphs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153400" cy="48006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edges of a graph are</a:t>
            </a:r>
            <a:br>
              <a:rPr lang="en-US" altLang="en-US" smtClean="0"/>
            </a:br>
            <a:r>
              <a:rPr lang="en-US" altLang="en-US" i="1" smtClean="0"/>
              <a:t>directed</a:t>
            </a:r>
            <a:r>
              <a:rPr lang="en-US" altLang="en-US" smtClean="0"/>
              <a:t> if the existence of </a:t>
            </a:r>
            <a:br>
              <a:rPr lang="en-US" altLang="en-US" smtClean="0"/>
            </a:br>
            <a:r>
              <a:rPr lang="en-US" altLang="en-US" smtClean="0"/>
              <a:t>an edge from A to B does </a:t>
            </a:r>
            <a:br>
              <a:rPr lang="en-US" altLang="en-US" smtClean="0"/>
            </a:br>
            <a:r>
              <a:rPr lang="en-US" altLang="en-US" smtClean="0"/>
              <a:t>not necessarily guarantee </a:t>
            </a:r>
            <a:br>
              <a:rPr lang="en-US" altLang="en-US" smtClean="0"/>
            </a:br>
            <a:r>
              <a:rPr lang="en-US" altLang="en-US" smtClean="0"/>
              <a:t>that there is a path in both </a:t>
            </a:r>
            <a:br>
              <a:rPr lang="en-US" altLang="en-US" smtClean="0"/>
            </a:br>
            <a:r>
              <a:rPr lang="en-US" altLang="en-US" smtClean="0"/>
              <a:t>directions</a:t>
            </a:r>
          </a:p>
          <a:p>
            <a:pPr eaLnBrk="1" hangingPunct="1"/>
            <a:r>
              <a:rPr lang="en-US" altLang="en-US" smtClean="0"/>
              <a:t>A graph with directed edges is called a </a:t>
            </a:r>
            <a:r>
              <a:rPr lang="en-US" altLang="en-US" i="1" smtClean="0"/>
              <a:t>directed graph </a:t>
            </a:r>
            <a:r>
              <a:rPr lang="en-US" altLang="en-US" smtClean="0"/>
              <a:t>or </a:t>
            </a:r>
            <a:r>
              <a:rPr lang="en-US" altLang="en-US" i="1" smtClean="0"/>
              <a:t>digraph</a:t>
            </a:r>
          </a:p>
          <a:p>
            <a:pPr eaLnBrk="1" hangingPunct="1"/>
            <a:r>
              <a:rPr lang="en-US" altLang="en-US" smtClean="0"/>
              <a:t>A graph with undirected edges is an </a:t>
            </a:r>
            <a:r>
              <a:rPr lang="en-US" altLang="en-US" i="1" smtClean="0"/>
              <a:t>undirected graph</a:t>
            </a:r>
            <a:r>
              <a:rPr lang="en-US" altLang="en-US" smtClean="0"/>
              <a:t>, or simply a graph</a:t>
            </a:r>
          </a:p>
          <a:p>
            <a:pPr eaLnBrk="1" hangingPunct="1"/>
            <a:endParaRPr lang="en-US" altLang="en-US" smtClean="0"/>
          </a:p>
        </p:txBody>
      </p:sp>
      <p:pic>
        <p:nvPicPr>
          <p:cNvPr id="23555" name="Picture 2" descr="C:\Documents and Settings\Administrator\My Documents\Koffman\PPTs\JPEGS\JWCL233_Koffman JPG files\ch10\w0359-n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905000"/>
            <a:ext cx="2795588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Directed and Undirected Graphs </a:t>
            </a:r>
            <a:r>
              <a:rPr lang="en-US" dirty="0" smtClean="0"/>
              <a:t>(cont.)</a:t>
            </a:r>
          </a:p>
        </p:txBody>
      </p:sp>
      <p:sp>
        <p:nvSpPr>
          <p:cNvPr id="614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153400" cy="4800600"/>
          </a:xfrm>
        </p:spPr>
        <p:txBody>
          <a:bodyPr>
            <a:normAutofit fontScale="92500" lnSpcReduction="10000"/>
          </a:bodyPr>
          <a:lstStyle/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A directed edge is like</a:t>
            </a:r>
            <a:r>
              <a:rPr lang="en-US" dirty="0"/>
              <a:t> </a:t>
            </a:r>
            <a:r>
              <a:rPr lang="en-US" dirty="0" smtClean="0"/>
              <a:t>a one-</a:t>
            </a:r>
            <a:br>
              <a:rPr lang="en-US" dirty="0" smtClean="0"/>
            </a:br>
            <a:r>
              <a:rPr lang="en-US" dirty="0" smtClean="0"/>
              <a:t>way street; you can travel</a:t>
            </a:r>
            <a:br>
              <a:rPr lang="en-US" dirty="0" smtClean="0"/>
            </a:br>
            <a:r>
              <a:rPr lang="en-US" dirty="0" smtClean="0"/>
              <a:t>in only one direction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Directed edges are </a:t>
            </a:r>
            <a:br>
              <a:rPr lang="en-US" dirty="0" smtClean="0"/>
            </a:br>
            <a:r>
              <a:rPr lang="en-US" dirty="0" smtClean="0"/>
              <a:t>represented as lines with an </a:t>
            </a:r>
            <a:br>
              <a:rPr lang="en-US" dirty="0" smtClean="0"/>
            </a:br>
            <a:r>
              <a:rPr lang="en-US" dirty="0" smtClean="0"/>
              <a:t>arrowhead on one end (undirected edges do not have an arrowhead at either end)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Directed edges are represented by ordered pairs of vertices {</a:t>
            </a:r>
            <a:r>
              <a:rPr lang="en-US" i="1" dirty="0" smtClean="0"/>
              <a:t>source</a:t>
            </a:r>
            <a:r>
              <a:rPr lang="en-US" dirty="0" smtClean="0"/>
              <a:t>, </a:t>
            </a:r>
            <a:r>
              <a:rPr lang="en-US" i="1" dirty="0" smtClean="0"/>
              <a:t>destination</a:t>
            </a:r>
            <a:r>
              <a:rPr lang="en-US" dirty="0" smtClean="0"/>
              <a:t>}</a:t>
            </a:r>
            <a:r>
              <a:rPr lang="en-US" i="1" dirty="0" smtClean="0"/>
              <a:t>;</a:t>
            </a:r>
            <a:r>
              <a:rPr lang="en-US" dirty="0" smtClean="0"/>
              <a:t> the edges for the digraph on this slide are:</a:t>
            </a:r>
          </a:p>
          <a:p>
            <a:pPr marL="0" indent="0" algn="ctr" eaLnBrk="1" fontAlgn="auto" hangingPunct="1">
              <a:spcAft>
                <a:spcPts val="0"/>
              </a:spcAft>
              <a:buFont typeface="Wingdings"/>
              <a:buNone/>
              <a:defRPr/>
            </a:pPr>
            <a:r>
              <a:rPr lang="en-US" sz="2600" dirty="0" smtClean="0"/>
              <a:t>{{A, B}, {B, A}, {B, E}, {D, A}, {E, A}, {E, C}, {E, D}}</a:t>
            </a:r>
            <a:endParaRPr lang="en-US" sz="2600" i="1" dirty="0" smtClean="0"/>
          </a:p>
        </p:txBody>
      </p:sp>
      <p:pic>
        <p:nvPicPr>
          <p:cNvPr id="24579" name="Picture 2" descr="C:\Documents and Settings\Administrator\My Documents\Koffman\PPTs\JPEGS\JWCL233_Koffman JPG files\ch10\w0359-n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676400"/>
            <a:ext cx="27432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Directed and Undirected Graphs </a:t>
            </a:r>
            <a:r>
              <a:rPr lang="en-US" dirty="0" smtClean="0"/>
              <a:t>(cont.)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edges in a graph may have associated values known as their </a:t>
            </a:r>
            <a:r>
              <a:rPr lang="en-US" altLang="en-US" i="1" smtClean="0"/>
              <a:t>weights</a:t>
            </a:r>
          </a:p>
          <a:p>
            <a:pPr eaLnBrk="1" hangingPunct="1"/>
            <a:r>
              <a:rPr lang="en-US" altLang="en-US" smtClean="0"/>
              <a:t>A graph with weighted edges is known as a </a:t>
            </a:r>
            <a:r>
              <a:rPr lang="en-US" altLang="en-US" i="1" smtClean="0"/>
              <a:t>weighted graph</a:t>
            </a:r>
          </a:p>
        </p:txBody>
      </p:sp>
      <p:grpSp>
        <p:nvGrpSpPr>
          <p:cNvPr id="25603" name="Group 7"/>
          <p:cNvGrpSpPr>
            <a:grpSpLocks/>
          </p:cNvGrpSpPr>
          <p:nvPr/>
        </p:nvGrpSpPr>
        <p:grpSpPr bwMode="auto">
          <a:xfrm>
            <a:off x="1587500" y="3729038"/>
            <a:ext cx="5956300" cy="2644775"/>
            <a:chOff x="910630" y="1817224"/>
            <a:chExt cx="7548830" cy="3494092"/>
          </a:xfrm>
        </p:grpSpPr>
        <p:sp>
          <p:nvSpPr>
            <p:cNvPr id="9" name="Oval 8"/>
            <p:cNvSpPr/>
            <p:nvPr/>
          </p:nvSpPr>
          <p:spPr>
            <a:xfrm>
              <a:off x="2598378" y="4876800"/>
              <a:ext cx="143788" cy="152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343400" y="4876800"/>
              <a:ext cx="143788" cy="152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1676400" y="3442493"/>
              <a:ext cx="143788" cy="152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2437661" y="3852162"/>
              <a:ext cx="143788" cy="152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3203524" y="2782479"/>
              <a:ext cx="143788" cy="152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3177865" y="2094223"/>
              <a:ext cx="143788" cy="152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821145" y="2420820"/>
              <a:ext cx="143788" cy="152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4974057" y="2782479"/>
              <a:ext cx="143788" cy="152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6781800" y="2782479"/>
              <a:ext cx="143788" cy="152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/>
            </a:p>
          </p:txBody>
        </p:sp>
        <p:cxnSp>
          <p:nvCxnSpPr>
            <p:cNvPr id="18" name="Straight Connector 17"/>
            <p:cNvCxnSpPr>
              <a:stCxn id="9" idx="6"/>
              <a:endCxn id="10" idx="2"/>
            </p:cNvCxnSpPr>
            <p:nvPr/>
          </p:nvCxnSpPr>
          <p:spPr>
            <a:xfrm>
              <a:off x="2741503" y="4952678"/>
              <a:ext cx="16015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9" idx="0"/>
              <a:endCxn id="12" idx="4"/>
            </p:cNvCxnSpPr>
            <p:nvPr/>
          </p:nvCxnSpPr>
          <p:spPr>
            <a:xfrm flipH="1" flipV="1">
              <a:off x="2510130" y="4004701"/>
              <a:ext cx="160956" cy="8724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9" idx="0"/>
              <a:endCxn id="11" idx="5"/>
            </p:cNvCxnSpPr>
            <p:nvPr/>
          </p:nvCxnSpPr>
          <p:spPr>
            <a:xfrm flipH="1" flipV="1">
              <a:off x="1799911" y="3572659"/>
              <a:ext cx="871174" cy="1304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2"/>
              <a:endCxn id="11" idx="5"/>
            </p:cNvCxnSpPr>
            <p:nvPr/>
          </p:nvCxnSpPr>
          <p:spPr>
            <a:xfrm flipH="1" flipV="1">
              <a:off x="1799911" y="3572659"/>
              <a:ext cx="637788" cy="3565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3" idx="0"/>
              <a:endCxn id="14" idx="4"/>
            </p:cNvCxnSpPr>
            <p:nvPr/>
          </p:nvCxnSpPr>
          <p:spPr>
            <a:xfrm flipH="1" flipV="1">
              <a:off x="3250526" y="2247169"/>
              <a:ext cx="24143" cy="53481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6"/>
              <a:endCxn id="15" idx="3"/>
            </p:cNvCxnSpPr>
            <p:nvPr/>
          </p:nvCxnSpPr>
          <p:spPr>
            <a:xfrm flipV="1">
              <a:off x="3347100" y="2551277"/>
              <a:ext cx="494939" cy="3083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5" idx="2"/>
              <a:endCxn id="14" idx="5"/>
            </p:cNvCxnSpPr>
            <p:nvPr/>
          </p:nvCxnSpPr>
          <p:spPr>
            <a:xfrm flipH="1" flipV="1">
              <a:off x="3300825" y="2224099"/>
              <a:ext cx="521095" cy="27264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4" idx="3"/>
              <a:endCxn id="11" idx="7"/>
            </p:cNvCxnSpPr>
            <p:nvPr/>
          </p:nvCxnSpPr>
          <p:spPr>
            <a:xfrm flipH="1">
              <a:off x="1799911" y="2224099"/>
              <a:ext cx="1398305" cy="12415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10" idx="0"/>
            </p:cNvCxnSpPr>
            <p:nvPr/>
          </p:nvCxnSpPr>
          <p:spPr>
            <a:xfrm>
              <a:off x="3274670" y="2935081"/>
              <a:ext cx="1140774" cy="19420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0" idx="0"/>
              <a:endCxn id="16" idx="3"/>
            </p:cNvCxnSpPr>
            <p:nvPr/>
          </p:nvCxnSpPr>
          <p:spPr>
            <a:xfrm flipV="1">
              <a:off x="4415444" y="2912012"/>
              <a:ext cx="579441" cy="19651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6" idx="6"/>
              <a:endCxn id="17" idx="2"/>
            </p:cNvCxnSpPr>
            <p:nvPr/>
          </p:nvCxnSpPr>
          <p:spPr>
            <a:xfrm>
              <a:off x="5117615" y="2859579"/>
              <a:ext cx="16638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6" idx="2"/>
              <a:endCxn id="13" idx="6"/>
            </p:cNvCxnSpPr>
            <p:nvPr/>
          </p:nvCxnSpPr>
          <p:spPr>
            <a:xfrm flipH="1">
              <a:off x="3347100" y="2859579"/>
              <a:ext cx="162766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7516183" y="3681171"/>
              <a:ext cx="143788" cy="152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/>
            </a:p>
          </p:txBody>
        </p:sp>
        <p:cxnSp>
          <p:nvCxnSpPr>
            <p:cNvPr id="31" name="Straight Connector 30"/>
            <p:cNvCxnSpPr>
              <a:stCxn id="17" idx="5"/>
              <a:endCxn id="30" idx="1"/>
            </p:cNvCxnSpPr>
            <p:nvPr/>
          </p:nvCxnSpPr>
          <p:spPr>
            <a:xfrm>
              <a:off x="6904225" y="2912012"/>
              <a:ext cx="633763" cy="79067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7" idx="3"/>
              <a:endCxn id="10" idx="7"/>
            </p:cNvCxnSpPr>
            <p:nvPr/>
          </p:nvCxnSpPr>
          <p:spPr>
            <a:xfrm flipH="1">
              <a:off x="4465743" y="2912012"/>
              <a:ext cx="2337884" cy="19861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7155718" y="3048335"/>
              <a:ext cx="420498" cy="2621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320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29247" y="2580639"/>
              <a:ext cx="420497" cy="2621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130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88410" y="3866280"/>
              <a:ext cx="420497" cy="2621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180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743392" y="3518129"/>
              <a:ext cx="420497" cy="2621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150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40466" y="4696808"/>
              <a:ext cx="420498" cy="2600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180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898497" y="4235403"/>
              <a:ext cx="420497" cy="2600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180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30249" y="4224918"/>
              <a:ext cx="418485" cy="2621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120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15190" y="3518129"/>
              <a:ext cx="420497" cy="2621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148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049393" y="2727450"/>
              <a:ext cx="420498" cy="2621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260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966841" y="2427536"/>
              <a:ext cx="342031" cy="2600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40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417518" y="2138109"/>
              <a:ext cx="342031" cy="26216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50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347100" y="2513526"/>
              <a:ext cx="342031" cy="2621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60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669012" y="3543296"/>
              <a:ext cx="418485" cy="2600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155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61341" y="2584834"/>
              <a:ext cx="420498" cy="2600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120</a:t>
              </a:r>
            </a:p>
          </p:txBody>
        </p:sp>
        <p:sp>
          <p:nvSpPr>
            <p:cNvPr id="25642" name="TextBox 46"/>
            <p:cNvSpPr txBox="1">
              <a:spLocks noChangeArrowheads="1"/>
            </p:cNvSpPr>
            <p:nvPr/>
          </p:nvSpPr>
          <p:spPr bwMode="auto">
            <a:xfrm>
              <a:off x="910630" y="3379839"/>
              <a:ext cx="7922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Chicago</a:t>
              </a:r>
            </a:p>
          </p:txBody>
        </p:sp>
        <p:sp>
          <p:nvSpPr>
            <p:cNvPr id="25643" name="TextBox 47"/>
            <p:cNvSpPr txBox="1">
              <a:spLocks noChangeArrowheads="1"/>
            </p:cNvSpPr>
            <p:nvPr/>
          </p:nvSpPr>
          <p:spPr bwMode="auto">
            <a:xfrm>
              <a:off x="2062079" y="5034317"/>
              <a:ext cx="10855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Indianapolis</a:t>
              </a:r>
            </a:p>
          </p:txBody>
        </p:sp>
        <p:sp>
          <p:nvSpPr>
            <p:cNvPr id="25644" name="TextBox 48"/>
            <p:cNvSpPr txBox="1">
              <a:spLocks noChangeArrowheads="1"/>
            </p:cNvSpPr>
            <p:nvPr/>
          </p:nvSpPr>
          <p:spPr bwMode="auto">
            <a:xfrm>
              <a:off x="3988996" y="5034317"/>
              <a:ext cx="9380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Columbus</a:t>
              </a:r>
            </a:p>
          </p:txBody>
        </p:sp>
        <p:sp>
          <p:nvSpPr>
            <p:cNvPr id="25645" name="TextBox 49"/>
            <p:cNvSpPr txBox="1">
              <a:spLocks noChangeArrowheads="1"/>
            </p:cNvSpPr>
            <p:nvPr/>
          </p:nvSpPr>
          <p:spPr bwMode="auto">
            <a:xfrm>
              <a:off x="2555107" y="3747083"/>
              <a:ext cx="6742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Fort</a:t>
              </a:r>
              <a:br>
                <a:rPr lang="en-US" altLang="en-US" sz="1200" b="1"/>
              </a:br>
              <a:r>
                <a:rPr lang="en-US" altLang="en-US" sz="1200" b="1"/>
                <a:t>Wayne</a:t>
              </a:r>
            </a:p>
          </p:txBody>
        </p:sp>
        <p:sp>
          <p:nvSpPr>
            <p:cNvPr id="25646" name="TextBox 50"/>
            <p:cNvSpPr txBox="1">
              <a:spLocks noChangeArrowheads="1"/>
            </p:cNvSpPr>
            <p:nvPr/>
          </p:nvSpPr>
          <p:spPr bwMode="auto">
            <a:xfrm>
              <a:off x="2689428" y="1817224"/>
              <a:ext cx="94038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Ann Arbor</a:t>
              </a:r>
            </a:p>
          </p:txBody>
        </p:sp>
        <p:sp>
          <p:nvSpPr>
            <p:cNvPr id="25647" name="TextBox 51"/>
            <p:cNvSpPr txBox="1">
              <a:spLocks noChangeArrowheads="1"/>
            </p:cNvSpPr>
            <p:nvPr/>
          </p:nvSpPr>
          <p:spPr bwMode="auto">
            <a:xfrm>
              <a:off x="3842202" y="2149651"/>
              <a:ext cx="67999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Detroit</a:t>
              </a:r>
            </a:p>
          </p:txBody>
        </p:sp>
        <p:sp>
          <p:nvSpPr>
            <p:cNvPr id="25648" name="TextBox 52"/>
            <p:cNvSpPr txBox="1">
              <a:spLocks noChangeArrowheads="1"/>
            </p:cNvSpPr>
            <p:nvPr/>
          </p:nvSpPr>
          <p:spPr bwMode="auto">
            <a:xfrm>
              <a:off x="3408025" y="2896382"/>
              <a:ext cx="6798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Toledo</a:t>
              </a:r>
            </a:p>
          </p:txBody>
        </p:sp>
        <p:sp>
          <p:nvSpPr>
            <p:cNvPr id="25649" name="TextBox 53"/>
            <p:cNvSpPr txBox="1">
              <a:spLocks noChangeArrowheads="1"/>
            </p:cNvSpPr>
            <p:nvPr/>
          </p:nvSpPr>
          <p:spPr bwMode="auto">
            <a:xfrm>
              <a:off x="4575758" y="2491596"/>
              <a:ext cx="91082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Cleveland</a:t>
              </a:r>
            </a:p>
          </p:txBody>
        </p:sp>
        <p:sp>
          <p:nvSpPr>
            <p:cNvPr id="25650" name="TextBox 54"/>
            <p:cNvSpPr txBox="1">
              <a:spLocks noChangeArrowheads="1"/>
            </p:cNvSpPr>
            <p:nvPr/>
          </p:nvSpPr>
          <p:spPr bwMode="auto">
            <a:xfrm>
              <a:off x="6326386" y="2491595"/>
              <a:ext cx="95571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Pittsburgh</a:t>
              </a:r>
            </a:p>
          </p:txBody>
        </p:sp>
        <p:sp>
          <p:nvSpPr>
            <p:cNvPr id="25651" name="TextBox 55"/>
            <p:cNvSpPr txBox="1">
              <a:spLocks noChangeArrowheads="1"/>
            </p:cNvSpPr>
            <p:nvPr/>
          </p:nvSpPr>
          <p:spPr bwMode="auto">
            <a:xfrm>
              <a:off x="7365891" y="3894680"/>
              <a:ext cx="109356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Philadelphia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Paths and Cycles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828800"/>
            <a:ext cx="8229600" cy="2209800"/>
          </a:xfrm>
        </p:spPr>
        <p:txBody>
          <a:bodyPr/>
          <a:lstStyle/>
          <a:p>
            <a:pPr marL="342900" lvl="1" indent="-342900" eaLnBrk="1" hangingPunct="1">
              <a:buFont typeface="Arial" panose="020B0604020202020204" pitchFamily="34" charset="0"/>
              <a:buChar char="•"/>
            </a:pPr>
            <a:r>
              <a:rPr lang="en-US" altLang="en-US" sz="3200" smtClean="0"/>
              <a:t>The following definitions describe pathways between vertices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Paths and Cycles </a:t>
            </a:r>
            <a:r>
              <a:rPr lang="en-US" altLang="en-US" smtClean="0"/>
              <a:t>(cont.)</a:t>
            </a:r>
          </a:p>
        </p:txBody>
      </p:sp>
      <p:grpSp>
        <p:nvGrpSpPr>
          <p:cNvPr id="27650" name="Group 132"/>
          <p:cNvGrpSpPr>
            <a:grpSpLocks/>
          </p:cNvGrpSpPr>
          <p:nvPr/>
        </p:nvGrpSpPr>
        <p:grpSpPr bwMode="auto">
          <a:xfrm>
            <a:off x="911225" y="1817688"/>
            <a:ext cx="7548563" cy="3494087"/>
            <a:chOff x="910630" y="1817224"/>
            <a:chExt cx="7548830" cy="3494092"/>
          </a:xfrm>
        </p:grpSpPr>
        <p:sp>
          <p:nvSpPr>
            <p:cNvPr id="7" name="Oval 6"/>
            <p:cNvSpPr/>
            <p:nvPr/>
          </p:nvSpPr>
          <p:spPr>
            <a:xfrm>
              <a:off x="2598378" y="4876800"/>
              <a:ext cx="143788" cy="152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4343400" y="4876800"/>
              <a:ext cx="143788" cy="152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1676400" y="3442493"/>
              <a:ext cx="143788" cy="152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2437661" y="3852162"/>
              <a:ext cx="143788" cy="152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3203524" y="2782479"/>
              <a:ext cx="143788" cy="152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3177865" y="2094223"/>
              <a:ext cx="143788" cy="152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3821145" y="2420820"/>
              <a:ext cx="143788" cy="152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4974057" y="2782479"/>
              <a:ext cx="143788" cy="152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6781800" y="2782479"/>
              <a:ext cx="143788" cy="152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/>
            </a:p>
          </p:txBody>
        </p:sp>
        <p:cxnSp>
          <p:nvCxnSpPr>
            <p:cNvPr id="18" name="Straight Connector 17"/>
            <p:cNvCxnSpPr>
              <a:stCxn id="7" idx="6"/>
              <a:endCxn id="9" idx="2"/>
            </p:cNvCxnSpPr>
            <p:nvPr/>
          </p:nvCxnSpPr>
          <p:spPr>
            <a:xfrm>
              <a:off x="2742670" y="4952540"/>
              <a:ext cx="160025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7" idx="0"/>
              <a:endCxn id="11" idx="4"/>
            </p:cNvCxnSpPr>
            <p:nvPr/>
          </p:nvCxnSpPr>
          <p:spPr>
            <a:xfrm flipH="1" flipV="1">
              <a:off x="2509300" y="4004802"/>
              <a:ext cx="160343" cy="871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7" idx="0"/>
              <a:endCxn id="10" idx="5"/>
            </p:cNvCxnSpPr>
            <p:nvPr/>
          </p:nvCxnSpPr>
          <p:spPr>
            <a:xfrm flipH="1" flipV="1">
              <a:off x="1799661" y="3573002"/>
              <a:ext cx="869981" cy="13033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1" idx="2"/>
              <a:endCxn id="10" idx="5"/>
            </p:cNvCxnSpPr>
            <p:nvPr/>
          </p:nvCxnSpPr>
          <p:spPr>
            <a:xfrm flipH="1" flipV="1">
              <a:off x="1799661" y="3573002"/>
              <a:ext cx="638198" cy="3556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2" idx="0"/>
              <a:endCxn id="13" idx="4"/>
            </p:cNvCxnSpPr>
            <p:nvPr/>
          </p:nvCxnSpPr>
          <p:spPr>
            <a:xfrm flipH="1" flipV="1">
              <a:off x="3249101" y="2245850"/>
              <a:ext cx="26988" cy="5365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2" idx="6"/>
              <a:endCxn id="14" idx="3"/>
            </p:cNvCxnSpPr>
            <p:nvPr/>
          </p:nvCxnSpPr>
          <p:spPr>
            <a:xfrm flipV="1">
              <a:off x="3347529" y="2550650"/>
              <a:ext cx="495318" cy="3079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4" idx="2"/>
              <a:endCxn id="13" idx="5"/>
            </p:cNvCxnSpPr>
            <p:nvPr/>
          </p:nvCxnSpPr>
          <p:spPr>
            <a:xfrm flipH="1" flipV="1">
              <a:off x="3299903" y="2223625"/>
              <a:ext cx="520718" cy="2730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3" idx="3"/>
              <a:endCxn id="10" idx="7"/>
            </p:cNvCxnSpPr>
            <p:nvPr/>
          </p:nvCxnSpPr>
          <p:spPr>
            <a:xfrm flipH="1">
              <a:off x="1799661" y="2223625"/>
              <a:ext cx="1398637" cy="12414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2" idx="4"/>
              <a:endCxn id="9" idx="0"/>
            </p:cNvCxnSpPr>
            <p:nvPr/>
          </p:nvCxnSpPr>
          <p:spPr>
            <a:xfrm>
              <a:off x="3276089" y="2934826"/>
              <a:ext cx="1139865" cy="19415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9" idx="0"/>
              <a:endCxn id="15" idx="3"/>
            </p:cNvCxnSpPr>
            <p:nvPr/>
          </p:nvCxnSpPr>
          <p:spPr>
            <a:xfrm flipV="1">
              <a:off x="4415954" y="2912601"/>
              <a:ext cx="579458" cy="19637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15" idx="6"/>
              <a:endCxn id="16" idx="2"/>
            </p:cNvCxnSpPr>
            <p:nvPr/>
          </p:nvCxnSpPr>
          <p:spPr>
            <a:xfrm>
              <a:off x="5117654" y="2858625"/>
              <a:ext cx="166375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5" idx="2"/>
              <a:endCxn id="12" idx="6"/>
            </p:cNvCxnSpPr>
            <p:nvPr/>
          </p:nvCxnSpPr>
          <p:spPr>
            <a:xfrm flipH="1">
              <a:off x="3347529" y="2858625"/>
              <a:ext cx="162724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7516183" y="3681171"/>
              <a:ext cx="143788" cy="152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 dirty="0"/>
            </a:p>
          </p:txBody>
        </p:sp>
        <p:cxnSp>
          <p:nvCxnSpPr>
            <p:cNvPr id="58" name="Straight Connector 57"/>
            <p:cNvCxnSpPr>
              <a:stCxn id="16" idx="5"/>
              <a:endCxn id="56" idx="1"/>
            </p:cNvCxnSpPr>
            <p:nvPr/>
          </p:nvCxnSpPr>
          <p:spPr>
            <a:xfrm>
              <a:off x="6905242" y="2912601"/>
              <a:ext cx="631847" cy="7905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16" idx="3"/>
              <a:endCxn id="9" idx="7"/>
            </p:cNvCxnSpPr>
            <p:nvPr/>
          </p:nvCxnSpPr>
          <p:spPr>
            <a:xfrm flipH="1">
              <a:off x="4466756" y="2912601"/>
              <a:ext cx="2336883" cy="19859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7156076" y="3047538"/>
              <a:ext cx="420703" cy="2619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320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730450" y="2582400"/>
              <a:ext cx="419115" cy="2603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130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587570" y="3866689"/>
              <a:ext cx="420703" cy="2603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180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742991" y="3519026"/>
              <a:ext cx="420703" cy="2619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150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239575" y="4696953"/>
              <a:ext cx="420702" cy="2603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180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1898090" y="4234989"/>
              <a:ext cx="420703" cy="2619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180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529937" y="4225464"/>
              <a:ext cx="419115" cy="2603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120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015569" y="3519026"/>
              <a:ext cx="419115" cy="2619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148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2050495" y="2728450"/>
              <a:ext cx="420703" cy="2603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260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966516" y="2426825"/>
              <a:ext cx="342912" cy="2619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40</a:t>
              </a: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3417382" y="2139486"/>
              <a:ext cx="341324" cy="26035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50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347529" y="2514137"/>
              <a:ext cx="341324" cy="2619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60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3668216" y="3542838"/>
              <a:ext cx="420702" cy="2619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155</a:t>
              </a: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060341" y="2583987"/>
              <a:ext cx="420703" cy="26193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050" dirty="0">
                  <a:latin typeface="Arial" charset="0"/>
                  <a:cs typeface="Arial" charset="0"/>
                </a:rPr>
                <a:t>120</a:t>
              </a:r>
            </a:p>
          </p:txBody>
        </p:sp>
        <p:sp>
          <p:nvSpPr>
            <p:cNvPr id="27690" name="TextBox 120"/>
            <p:cNvSpPr txBox="1">
              <a:spLocks noChangeArrowheads="1"/>
            </p:cNvSpPr>
            <p:nvPr/>
          </p:nvSpPr>
          <p:spPr bwMode="auto">
            <a:xfrm>
              <a:off x="910630" y="3379839"/>
              <a:ext cx="79220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Chicago</a:t>
              </a:r>
            </a:p>
          </p:txBody>
        </p:sp>
        <p:sp>
          <p:nvSpPr>
            <p:cNvPr id="27691" name="TextBox 121"/>
            <p:cNvSpPr txBox="1">
              <a:spLocks noChangeArrowheads="1"/>
            </p:cNvSpPr>
            <p:nvPr/>
          </p:nvSpPr>
          <p:spPr bwMode="auto">
            <a:xfrm>
              <a:off x="2062079" y="5034317"/>
              <a:ext cx="108555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Indianapolis</a:t>
              </a:r>
            </a:p>
          </p:txBody>
        </p:sp>
        <p:sp>
          <p:nvSpPr>
            <p:cNvPr id="27692" name="TextBox 122"/>
            <p:cNvSpPr txBox="1">
              <a:spLocks noChangeArrowheads="1"/>
            </p:cNvSpPr>
            <p:nvPr/>
          </p:nvSpPr>
          <p:spPr bwMode="auto">
            <a:xfrm>
              <a:off x="3988996" y="5034317"/>
              <a:ext cx="9380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Columbus</a:t>
              </a:r>
            </a:p>
          </p:txBody>
        </p:sp>
        <p:sp>
          <p:nvSpPr>
            <p:cNvPr id="27693" name="TextBox 123"/>
            <p:cNvSpPr txBox="1">
              <a:spLocks noChangeArrowheads="1"/>
            </p:cNvSpPr>
            <p:nvPr/>
          </p:nvSpPr>
          <p:spPr bwMode="auto">
            <a:xfrm>
              <a:off x="2555107" y="3747083"/>
              <a:ext cx="6742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Fort</a:t>
              </a:r>
              <a:br>
                <a:rPr lang="en-US" altLang="en-US" sz="1200" b="1"/>
              </a:br>
              <a:r>
                <a:rPr lang="en-US" altLang="en-US" sz="1200" b="1"/>
                <a:t>Wayne</a:t>
              </a:r>
            </a:p>
          </p:txBody>
        </p:sp>
        <p:sp>
          <p:nvSpPr>
            <p:cNvPr id="27694" name="TextBox 124"/>
            <p:cNvSpPr txBox="1">
              <a:spLocks noChangeArrowheads="1"/>
            </p:cNvSpPr>
            <p:nvPr/>
          </p:nvSpPr>
          <p:spPr bwMode="auto">
            <a:xfrm>
              <a:off x="2689428" y="1817224"/>
              <a:ext cx="94038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Ann Arbor</a:t>
              </a:r>
            </a:p>
          </p:txBody>
        </p:sp>
        <p:sp>
          <p:nvSpPr>
            <p:cNvPr id="27695" name="TextBox 125"/>
            <p:cNvSpPr txBox="1">
              <a:spLocks noChangeArrowheads="1"/>
            </p:cNvSpPr>
            <p:nvPr/>
          </p:nvSpPr>
          <p:spPr bwMode="auto">
            <a:xfrm>
              <a:off x="3842202" y="2149651"/>
              <a:ext cx="67999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Detroit</a:t>
              </a:r>
            </a:p>
          </p:txBody>
        </p:sp>
        <p:sp>
          <p:nvSpPr>
            <p:cNvPr id="27696" name="TextBox 126"/>
            <p:cNvSpPr txBox="1">
              <a:spLocks noChangeArrowheads="1"/>
            </p:cNvSpPr>
            <p:nvPr/>
          </p:nvSpPr>
          <p:spPr bwMode="auto">
            <a:xfrm>
              <a:off x="3408025" y="2896382"/>
              <a:ext cx="67980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Toledo</a:t>
              </a:r>
            </a:p>
          </p:txBody>
        </p:sp>
        <p:sp>
          <p:nvSpPr>
            <p:cNvPr id="27697" name="TextBox 127"/>
            <p:cNvSpPr txBox="1">
              <a:spLocks noChangeArrowheads="1"/>
            </p:cNvSpPr>
            <p:nvPr/>
          </p:nvSpPr>
          <p:spPr bwMode="auto">
            <a:xfrm>
              <a:off x="4575758" y="2491596"/>
              <a:ext cx="91082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Cleveland</a:t>
              </a:r>
            </a:p>
          </p:txBody>
        </p:sp>
        <p:sp>
          <p:nvSpPr>
            <p:cNvPr id="27698" name="TextBox 128"/>
            <p:cNvSpPr txBox="1">
              <a:spLocks noChangeArrowheads="1"/>
            </p:cNvSpPr>
            <p:nvPr/>
          </p:nvSpPr>
          <p:spPr bwMode="auto">
            <a:xfrm>
              <a:off x="6326386" y="2491595"/>
              <a:ext cx="95571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Pittsburgh</a:t>
              </a:r>
            </a:p>
          </p:txBody>
        </p:sp>
        <p:sp>
          <p:nvSpPr>
            <p:cNvPr id="27699" name="TextBox 129"/>
            <p:cNvSpPr txBox="1">
              <a:spLocks noChangeArrowheads="1"/>
            </p:cNvSpPr>
            <p:nvPr/>
          </p:nvSpPr>
          <p:spPr bwMode="auto">
            <a:xfrm>
              <a:off x="7365891" y="3894680"/>
              <a:ext cx="109356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1200" b="1"/>
                <a:t>Philadelphia</a:t>
              </a:r>
            </a:p>
          </p:txBody>
        </p:sp>
      </p:grpSp>
      <p:sp>
        <p:nvSpPr>
          <p:cNvPr id="132" name="Rectangle 131"/>
          <p:cNvSpPr/>
          <p:nvPr/>
        </p:nvSpPr>
        <p:spPr>
          <a:xfrm>
            <a:off x="5556250" y="4827588"/>
            <a:ext cx="3200400" cy="14970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US" dirty="0"/>
              <a:t>A vertex is </a:t>
            </a:r>
            <a:r>
              <a:rPr lang="en-US" i="1" dirty="0"/>
              <a:t>adjacent</a:t>
            </a:r>
            <a:r>
              <a:rPr lang="en-US" dirty="0"/>
              <a:t> to another vertex if there is an edge to it from that other vertex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Paths and Cycles </a:t>
            </a:r>
            <a:r>
              <a:rPr lang="en-US" altLang="en-US" smtClean="0"/>
              <a:t>(cont.)</a:t>
            </a:r>
          </a:p>
        </p:txBody>
      </p:sp>
      <p:sp>
        <p:nvSpPr>
          <p:cNvPr id="7" name="Oval 6"/>
          <p:cNvSpPr/>
          <p:nvPr/>
        </p:nvSpPr>
        <p:spPr>
          <a:xfrm>
            <a:off x="2598378" y="487680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/>
          </a:p>
        </p:txBody>
      </p:sp>
      <p:sp>
        <p:nvSpPr>
          <p:cNvPr id="9" name="Oval 8"/>
          <p:cNvSpPr/>
          <p:nvPr/>
        </p:nvSpPr>
        <p:spPr>
          <a:xfrm>
            <a:off x="4343400" y="487680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/>
          </a:p>
        </p:txBody>
      </p:sp>
      <p:sp>
        <p:nvSpPr>
          <p:cNvPr id="10" name="Oval 9"/>
          <p:cNvSpPr/>
          <p:nvPr/>
        </p:nvSpPr>
        <p:spPr>
          <a:xfrm>
            <a:off x="1676400" y="3442493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/>
          </a:p>
        </p:txBody>
      </p:sp>
      <p:sp>
        <p:nvSpPr>
          <p:cNvPr id="11" name="Oval 10"/>
          <p:cNvSpPr/>
          <p:nvPr/>
        </p:nvSpPr>
        <p:spPr>
          <a:xfrm>
            <a:off x="2437661" y="3852162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/>
          </a:p>
        </p:txBody>
      </p:sp>
      <p:sp>
        <p:nvSpPr>
          <p:cNvPr id="12" name="Oval 11"/>
          <p:cNvSpPr/>
          <p:nvPr/>
        </p:nvSpPr>
        <p:spPr>
          <a:xfrm>
            <a:off x="3203524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/>
          </a:p>
        </p:txBody>
      </p:sp>
      <p:sp>
        <p:nvSpPr>
          <p:cNvPr id="13" name="Oval 12"/>
          <p:cNvSpPr/>
          <p:nvPr/>
        </p:nvSpPr>
        <p:spPr>
          <a:xfrm>
            <a:off x="3177865" y="2094223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/>
          </a:p>
        </p:txBody>
      </p:sp>
      <p:sp>
        <p:nvSpPr>
          <p:cNvPr id="14" name="Oval 13"/>
          <p:cNvSpPr/>
          <p:nvPr/>
        </p:nvSpPr>
        <p:spPr>
          <a:xfrm>
            <a:off x="3821145" y="242082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4974057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/>
          </a:p>
        </p:txBody>
      </p:sp>
      <p:sp>
        <p:nvSpPr>
          <p:cNvPr id="16" name="Oval 15"/>
          <p:cNvSpPr/>
          <p:nvPr/>
        </p:nvSpPr>
        <p:spPr>
          <a:xfrm>
            <a:off x="6781800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/>
          </a:p>
        </p:txBody>
      </p:sp>
      <p:cxnSp>
        <p:nvCxnSpPr>
          <p:cNvPr id="18" name="Straight Connector 17"/>
          <p:cNvCxnSpPr>
            <a:stCxn id="7" idx="6"/>
            <a:endCxn id="9" idx="2"/>
          </p:cNvCxnSpPr>
          <p:nvPr/>
        </p:nvCxnSpPr>
        <p:spPr>
          <a:xfrm>
            <a:off x="2741613" y="4953000"/>
            <a:ext cx="16017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0"/>
            <a:endCxn id="11" idx="4"/>
          </p:cNvCxnSpPr>
          <p:nvPr/>
        </p:nvCxnSpPr>
        <p:spPr>
          <a:xfrm flipH="1" flipV="1">
            <a:off x="2509838" y="4005263"/>
            <a:ext cx="160337" cy="871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0"/>
            <a:endCxn id="10" idx="5"/>
          </p:cNvCxnSpPr>
          <p:nvPr/>
        </p:nvCxnSpPr>
        <p:spPr>
          <a:xfrm flipH="1" flipV="1">
            <a:off x="1798638" y="3571875"/>
            <a:ext cx="871537" cy="130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2"/>
            <a:endCxn id="10" idx="5"/>
          </p:cNvCxnSpPr>
          <p:nvPr/>
        </p:nvCxnSpPr>
        <p:spPr>
          <a:xfrm flipH="1" flipV="1">
            <a:off x="1798638" y="3571875"/>
            <a:ext cx="639762" cy="357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0"/>
            <a:endCxn id="13" idx="4"/>
          </p:cNvCxnSpPr>
          <p:nvPr/>
        </p:nvCxnSpPr>
        <p:spPr>
          <a:xfrm flipH="1" flipV="1">
            <a:off x="3249613" y="2246313"/>
            <a:ext cx="25400" cy="536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6"/>
            <a:endCxn id="14" idx="3"/>
          </p:cNvCxnSpPr>
          <p:nvPr/>
        </p:nvCxnSpPr>
        <p:spPr>
          <a:xfrm flipV="1">
            <a:off x="3348038" y="2551113"/>
            <a:ext cx="493712" cy="30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4" idx="2"/>
            <a:endCxn id="13" idx="5"/>
          </p:cNvCxnSpPr>
          <p:nvPr/>
        </p:nvCxnSpPr>
        <p:spPr>
          <a:xfrm flipH="1" flipV="1">
            <a:off x="3300413" y="2224088"/>
            <a:ext cx="520700" cy="273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3"/>
            <a:endCxn id="10" idx="7"/>
          </p:cNvCxnSpPr>
          <p:nvPr/>
        </p:nvCxnSpPr>
        <p:spPr>
          <a:xfrm flipH="1">
            <a:off x="1798638" y="2224088"/>
            <a:ext cx="1400175" cy="124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2" idx="4"/>
            <a:endCxn id="9" idx="0"/>
          </p:cNvCxnSpPr>
          <p:nvPr/>
        </p:nvCxnSpPr>
        <p:spPr>
          <a:xfrm>
            <a:off x="3275013" y="2935288"/>
            <a:ext cx="1139825" cy="1941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9" idx="0"/>
            <a:endCxn id="15" idx="3"/>
          </p:cNvCxnSpPr>
          <p:nvPr/>
        </p:nvCxnSpPr>
        <p:spPr>
          <a:xfrm flipV="1">
            <a:off x="4414838" y="2913063"/>
            <a:ext cx="581025" cy="1963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6"/>
            <a:endCxn id="16" idx="2"/>
          </p:cNvCxnSpPr>
          <p:nvPr/>
        </p:nvCxnSpPr>
        <p:spPr>
          <a:xfrm>
            <a:off x="5118100" y="2859088"/>
            <a:ext cx="1663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5" idx="2"/>
            <a:endCxn id="12" idx="6"/>
          </p:cNvCxnSpPr>
          <p:nvPr/>
        </p:nvCxnSpPr>
        <p:spPr>
          <a:xfrm flipH="1">
            <a:off x="3348038" y="2859088"/>
            <a:ext cx="162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7516183" y="3681171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/>
          </a:p>
        </p:txBody>
      </p:sp>
      <p:cxnSp>
        <p:nvCxnSpPr>
          <p:cNvPr id="58" name="Straight Connector 57"/>
          <p:cNvCxnSpPr>
            <a:stCxn id="16" idx="5"/>
            <a:endCxn id="56" idx="1"/>
          </p:cNvCxnSpPr>
          <p:nvPr/>
        </p:nvCxnSpPr>
        <p:spPr>
          <a:xfrm>
            <a:off x="6904038" y="2913063"/>
            <a:ext cx="633412" cy="790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16" idx="3"/>
            <a:endCxn id="9" idx="7"/>
          </p:cNvCxnSpPr>
          <p:nvPr/>
        </p:nvCxnSpPr>
        <p:spPr>
          <a:xfrm flipH="1">
            <a:off x="4465638" y="2913063"/>
            <a:ext cx="2336800" cy="1985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156450" y="3048000"/>
            <a:ext cx="4191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320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729288" y="2581275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130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588000" y="3865563"/>
            <a:ext cx="420688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743450" y="3517900"/>
            <a:ext cx="420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150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240088" y="4695825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898650" y="4235450"/>
            <a:ext cx="420688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528888" y="4224338"/>
            <a:ext cx="420687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120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014538" y="3517900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148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051050" y="2727325"/>
            <a:ext cx="4191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260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967038" y="2427288"/>
            <a:ext cx="341312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40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417888" y="2138363"/>
            <a:ext cx="341312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50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348038" y="2514600"/>
            <a:ext cx="341312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60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668713" y="3543300"/>
            <a:ext cx="419100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155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060825" y="2584450"/>
            <a:ext cx="420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120</a:t>
            </a:r>
          </a:p>
        </p:txBody>
      </p:sp>
      <p:sp>
        <p:nvSpPr>
          <p:cNvPr id="28712" name="TextBox 120"/>
          <p:cNvSpPr txBox="1">
            <a:spLocks noChangeArrowheads="1"/>
          </p:cNvSpPr>
          <p:nvPr/>
        </p:nvSpPr>
        <p:spPr bwMode="auto">
          <a:xfrm>
            <a:off x="911225" y="3379788"/>
            <a:ext cx="7921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/>
              <a:t>Chicago</a:t>
            </a:r>
          </a:p>
        </p:txBody>
      </p:sp>
      <p:sp>
        <p:nvSpPr>
          <p:cNvPr id="28713" name="TextBox 121"/>
          <p:cNvSpPr txBox="1">
            <a:spLocks noChangeArrowheads="1"/>
          </p:cNvSpPr>
          <p:nvPr/>
        </p:nvSpPr>
        <p:spPr bwMode="auto">
          <a:xfrm>
            <a:off x="2062163" y="5033963"/>
            <a:ext cx="1085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/>
              <a:t>Indianapolis</a:t>
            </a:r>
          </a:p>
        </p:txBody>
      </p:sp>
      <p:sp>
        <p:nvSpPr>
          <p:cNvPr id="28714" name="TextBox 122"/>
          <p:cNvSpPr txBox="1">
            <a:spLocks noChangeArrowheads="1"/>
          </p:cNvSpPr>
          <p:nvPr/>
        </p:nvSpPr>
        <p:spPr bwMode="auto">
          <a:xfrm>
            <a:off x="3989388" y="5033963"/>
            <a:ext cx="9382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/>
              <a:t>Columbus</a:t>
            </a:r>
          </a:p>
        </p:txBody>
      </p:sp>
      <p:sp>
        <p:nvSpPr>
          <p:cNvPr id="28715" name="TextBox 123"/>
          <p:cNvSpPr txBox="1">
            <a:spLocks noChangeArrowheads="1"/>
          </p:cNvSpPr>
          <p:nvPr/>
        </p:nvSpPr>
        <p:spPr bwMode="auto">
          <a:xfrm>
            <a:off x="2555875" y="3746500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/>
              <a:t>Fort</a:t>
            </a:r>
            <a:br>
              <a:rPr lang="en-US" altLang="en-US" sz="1200" b="1"/>
            </a:br>
            <a:r>
              <a:rPr lang="en-US" altLang="en-US" sz="1200" b="1"/>
              <a:t>Wayne</a:t>
            </a:r>
          </a:p>
        </p:txBody>
      </p:sp>
      <p:sp>
        <p:nvSpPr>
          <p:cNvPr id="28716" name="TextBox 124"/>
          <p:cNvSpPr txBox="1">
            <a:spLocks noChangeArrowheads="1"/>
          </p:cNvSpPr>
          <p:nvPr/>
        </p:nvSpPr>
        <p:spPr bwMode="auto">
          <a:xfrm>
            <a:off x="2689225" y="1817688"/>
            <a:ext cx="939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/>
              <a:t>Ann Arbor</a:t>
            </a:r>
          </a:p>
        </p:txBody>
      </p:sp>
      <p:sp>
        <p:nvSpPr>
          <p:cNvPr id="28717" name="TextBox 125"/>
          <p:cNvSpPr txBox="1">
            <a:spLocks noChangeArrowheads="1"/>
          </p:cNvSpPr>
          <p:nvPr/>
        </p:nvSpPr>
        <p:spPr bwMode="auto">
          <a:xfrm>
            <a:off x="3841750" y="2149475"/>
            <a:ext cx="6810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/>
              <a:t>Detroit</a:t>
            </a:r>
          </a:p>
        </p:txBody>
      </p:sp>
      <p:sp>
        <p:nvSpPr>
          <p:cNvPr id="28718" name="TextBox 126"/>
          <p:cNvSpPr txBox="1">
            <a:spLocks noChangeArrowheads="1"/>
          </p:cNvSpPr>
          <p:nvPr/>
        </p:nvSpPr>
        <p:spPr bwMode="auto">
          <a:xfrm>
            <a:off x="3408363" y="2895600"/>
            <a:ext cx="6794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/>
              <a:t>Toledo</a:t>
            </a:r>
          </a:p>
        </p:txBody>
      </p:sp>
      <p:sp>
        <p:nvSpPr>
          <p:cNvPr id="28719" name="TextBox 127"/>
          <p:cNvSpPr txBox="1">
            <a:spLocks noChangeArrowheads="1"/>
          </p:cNvSpPr>
          <p:nvPr/>
        </p:nvSpPr>
        <p:spPr bwMode="auto">
          <a:xfrm>
            <a:off x="4575175" y="2492375"/>
            <a:ext cx="911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/>
              <a:t>Cleveland</a:t>
            </a:r>
          </a:p>
        </p:txBody>
      </p:sp>
      <p:sp>
        <p:nvSpPr>
          <p:cNvPr id="28720" name="TextBox 128"/>
          <p:cNvSpPr txBox="1">
            <a:spLocks noChangeArrowheads="1"/>
          </p:cNvSpPr>
          <p:nvPr/>
        </p:nvSpPr>
        <p:spPr bwMode="auto">
          <a:xfrm>
            <a:off x="6326188" y="2492375"/>
            <a:ext cx="955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/>
              <a:t>Pittsburgh</a:t>
            </a:r>
          </a:p>
        </p:txBody>
      </p:sp>
      <p:sp>
        <p:nvSpPr>
          <p:cNvPr id="28721" name="TextBox 129"/>
          <p:cNvSpPr txBox="1">
            <a:spLocks noChangeArrowheads="1"/>
          </p:cNvSpPr>
          <p:nvPr/>
        </p:nvSpPr>
        <p:spPr bwMode="auto">
          <a:xfrm>
            <a:off x="7366000" y="3894138"/>
            <a:ext cx="10937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/>
              <a:t>Philadelphia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556250" y="4827588"/>
            <a:ext cx="3200400" cy="14970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US" dirty="0"/>
              <a:t>A vertex is </a:t>
            </a:r>
            <a:r>
              <a:rPr lang="en-US" i="1" dirty="0"/>
              <a:t>adjacent</a:t>
            </a:r>
            <a:r>
              <a:rPr lang="en-US" dirty="0"/>
              <a:t> to another vertex if there is an edge to it from that other vertex</a:t>
            </a:r>
          </a:p>
        </p:txBody>
      </p:sp>
      <p:sp>
        <p:nvSpPr>
          <p:cNvPr id="3" name="Rectangle 2"/>
          <p:cNvSpPr/>
          <p:nvPr/>
        </p:nvSpPr>
        <p:spPr>
          <a:xfrm>
            <a:off x="7127875" y="1235075"/>
            <a:ext cx="1600200" cy="1125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Philadelphia is adjacent to Pittsburgh</a:t>
            </a:r>
          </a:p>
        </p:txBody>
      </p:sp>
      <p:cxnSp>
        <p:nvCxnSpPr>
          <p:cNvPr id="5" name="Straight Arrow Connector 4"/>
          <p:cNvCxnSpPr>
            <a:stCxn id="3" idx="2"/>
          </p:cNvCxnSpPr>
          <p:nvPr/>
        </p:nvCxnSpPr>
        <p:spPr>
          <a:xfrm flipH="1">
            <a:off x="7127875" y="2360613"/>
            <a:ext cx="800100" cy="422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" idx="2"/>
          </p:cNvCxnSpPr>
          <p:nvPr/>
        </p:nvCxnSpPr>
        <p:spPr>
          <a:xfrm flipH="1">
            <a:off x="7659688" y="2360613"/>
            <a:ext cx="268287" cy="1233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Paths and Cycles </a:t>
            </a:r>
            <a:r>
              <a:rPr lang="en-US" altLang="en-US" smtClean="0"/>
              <a:t>(cont.)</a:t>
            </a:r>
          </a:p>
        </p:txBody>
      </p:sp>
      <p:sp>
        <p:nvSpPr>
          <p:cNvPr id="7" name="Oval 6"/>
          <p:cNvSpPr/>
          <p:nvPr/>
        </p:nvSpPr>
        <p:spPr>
          <a:xfrm>
            <a:off x="2598378" y="487680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/>
          </a:p>
        </p:txBody>
      </p:sp>
      <p:sp>
        <p:nvSpPr>
          <p:cNvPr id="9" name="Oval 8"/>
          <p:cNvSpPr/>
          <p:nvPr/>
        </p:nvSpPr>
        <p:spPr>
          <a:xfrm>
            <a:off x="4343400" y="487680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/>
          </a:p>
        </p:txBody>
      </p:sp>
      <p:sp>
        <p:nvSpPr>
          <p:cNvPr id="10" name="Oval 9"/>
          <p:cNvSpPr/>
          <p:nvPr/>
        </p:nvSpPr>
        <p:spPr>
          <a:xfrm>
            <a:off x="1676400" y="3442493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/>
          </a:p>
        </p:txBody>
      </p:sp>
      <p:sp>
        <p:nvSpPr>
          <p:cNvPr id="11" name="Oval 10"/>
          <p:cNvSpPr/>
          <p:nvPr/>
        </p:nvSpPr>
        <p:spPr>
          <a:xfrm>
            <a:off x="2437661" y="3852162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/>
          </a:p>
        </p:txBody>
      </p:sp>
      <p:sp>
        <p:nvSpPr>
          <p:cNvPr id="12" name="Oval 11"/>
          <p:cNvSpPr/>
          <p:nvPr/>
        </p:nvSpPr>
        <p:spPr>
          <a:xfrm>
            <a:off x="3203524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/>
          </a:p>
        </p:txBody>
      </p:sp>
      <p:sp>
        <p:nvSpPr>
          <p:cNvPr id="13" name="Oval 12"/>
          <p:cNvSpPr/>
          <p:nvPr/>
        </p:nvSpPr>
        <p:spPr>
          <a:xfrm>
            <a:off x="3177865" y="2094223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/>
          </a:p>
        </p:txBody>
      </p:sp>
      <p:sp>
        <p:nvSpPr>
          <p:cNvPr id="14" name="Oval 13"/>
          <p:cNvSpPr/>
          <p:nvPr/>
        </p:nvSpPr>
        <p:spPr>
          <a:xfrm>
            <a:off x="3821145" y="242082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/>
          </a:p>
        </p:txBody>
      </p:sp>
      <p:sp>
        <p:nvSpPr>
          <p:cNvPr id="15" name="Oval 14"/>
          <p:cNvSpPr/>
          <p:nvPr/>
        </p:nvSpPr>
        <p:spPr>
          <a:xfrm>
            <a:off x="4974057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/>
          </a:p>
        </p:txBody>
      </p:sp>
      <p:sp>
        <p:nvSpPr>
          <p:cNvPr id="16" name="Oval 15"/>
          <p:cNvSpPr/>
          <p:nvPr/>
        </p:nvSpPr>
        <p:spPr>
          <a:xfrm>
            <a:off x="6781800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/>
          </a:p>
        </p:txBody>
      </p:sp>
      <p:cxnSp>
        <p:nvCxnSpPr>
          <p:cNvPr id="18" name="Straight Connector 17"/>
          <p:cNvCxnSpPr>
            <a:stCxn id="7" idx="6"/>
            <a:endCxn id="9" idx="2"/>
          </p:cNvCxnSpPr>
          <p:nvPr/>
        </p:nvCxnSpPr>
        <p:spPr>
          <a:xfrm>
            <a:off x="2741613" y="4953000"/>
            <a:ext cx="16017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0"/>
            <a:endCxn id="11" idx="4"/>
          </p:cNvCxnSpPr>
          <p:nvPr/>
        </p:nvCxnSpPr>
        <p:spPr>
          <a:xfrm flipH="1" flipV="1">
            <a:off x="2509838" y="4005263"/>
            <a:ext cx="160337" cy="871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0"/>
            <a:endCxn id="10" idx="5"/>
          </p:cNvCxnSpPr>
          <p:nvPr/>
        </p:nvCxnSpPr>
        <p:spPr>
          <a:xfrm flipH="1" flipV="1">
            <a:off x="1798638" y="3571875"/>
            <a:ext cx="871537" cy="130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2"/>
            <a:endCxn id="10" idx="5"/>
          </p:cNvCxnSpPr>
          <p:nvPr/>
        </p:nvCxnSpPr>
        <p:spPr>
          <a:xfrm flipH="1" flipV="1">
            <a:off x="1798638" y="3571875"/>
            <a:ext cx="639762" cy="357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0"/>
            <a:endCxn id="13" idx="4"/>
          </p:cNvCxnSpPr>
          <p:nvPr/>
        </p:nvCxnSpPr>
        <p:spPr>
          <a:xfrm flipH="1" flipV="1">
            <a:off x="3249613" y="2246313"/>
            <a:ext cx="25400" cy="536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6"/>
            <a:endCxn id="14" idx="3"/>
          </p:cNvCxnSpPr>
          <p:nvPr/>
        </p:nvCxnSpPr>
        <p:spPr>
          <a:xfrm flipV="1">
            <a:off x="3348038" y="2551113"/>
            <a:ext cx="493712" cy="30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4" idx="2"/>
            <a:endCxn id="13" idx="5"/>
          </p:cNvCxnSpPr>
          <p:nvPr/>
        </p:nvCxnSpPr>
        <p:spPr>
          <a:xfrm flipH="1" flipV="1">
            <a:off x="3300413" y="2224088"/>
            <a:ext cx="520700" cy="273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3"/>
            <a:endCxn id="10" idx="7"/>
          </p:cNvCxnSpPr>
          <p:nvPr/>
        </p:nvCxnSpPr>
        <p:spPr>
          <a:xfrm flipH="1">
            <a:off x="1798638" y="2224088"/>
            <a:ext cx="1400175" cy="124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2" idx="4"/>
            <a:endCxn id="9" idx="0"/>
          </p:cNvCxnSpPr>
          <p:nvPr/>
        </p:nvCxnSpPr>
        <p:spPr>
          <a:xfrm>
            <a:off x="3275013" y="2935288"/>
            <a:ext cx="1139825" cy="1941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9" idx="0"/>
            <a:endCxn id="15" idx="3"/>
          </p:cNvCxnSpPr>
          <p:nvPr/>
        </p:nvCxnSpPr>
        <p:spPr>
          <a:xfrm flipV="1">
            <a:off x="4414838" y="2913063"/>
            <a:ext cx="581025" cy="1963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6"/>
            <a:endCxn id="16" idx="2"/>
          </p:cNvCxnSpPr>
          <p:nvPr/>
        </p:nvCxnSpPr>
        <p:spPr>
          <a:xfrm>
            <a:off x="5118100" y="2859088"/>
            <a:ext cx="1663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5" idx="2"/>
            <a:endCxn id="12" idx="6"/>
          </p:cNvCxnSpPr>
          <p:nvPr/>
        </p:nvCxnSpPr>
        <p:spPr>
          <a:xfrm flipH="1">
            <a:off x="3348038" y="2859088"/>
            <a:ext cx="162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7516183" y="3681171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/>
          </a:p>
        </p:txBody>
      </p:sp>
      <p:cxnSp>
        <p:nvCxnSpPr>
          <p:cNvPr id="58" name="Straight Connector 57"/>
          <p:cNvCxnSpPr>
            <a:stCxn id="16" idx="5"/>
            <a:endCxn id="56" idx="1"/>
          </p:cNvCxnSpPr>
          <p:nvPr/>
        </p:nvCxnSpPr>
        <p:spPr>
          <a:xfrm>
            <a:off x="6904038" y="2913063"/>
            <a:ext cx="633412" cy="790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16" idx="3"/>
            <a:endCxn id="9" idx="7"/>
          </p:cNvCxnSpPr>
          <p:nvPr/>
        </p:nvCxnSpPr>
        <p:spPr>
          <a:xfrm flipH="1">
            <a:off x="4465638" y="2913063"/>
            <a:ext cx="2336800" cy="1985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156450" y="3048000"/>
            <a:ext cx="4191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320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729288" y="2581275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130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588000" y="3865563"/>
            <a:ext cx="420688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743450" y="3517900"/>
            <a:ext cx="420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150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240088" y="4695825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898650" y="4235450"/>
            <a:ext cx="420688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528888" y="4224338"/>
            <a:ext cx="420687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120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014538" y="3517900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148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051050" y="2727325"/>
            <a:ext cx="4191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260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967038" y="2427288"/>
            <a:ext cx="341312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40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417888" y="2138363"/>
            <a:ext cx="341312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50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348038" y="2514600"/>
            <a:ext cx="341312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60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668713" y="3543300"/>
            <a:ext cx="419100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155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060825" y="2584450"/>
            <a:ext cx="420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latin typeface="Arial" charset="0"/>
                <a:cs typeface="Arial" charset="0"/>
              </a:rPr>
              <a:t>120</a:t>
            </a:r>
          </a:p>
        </p:txBody>
      </p:sp>
      <p:sp>
        <p:nvSpPr>
          <p:cNvPr id="29736" name="TextBox 120"/>
          <p:cNvSpPr txBox="1">
            <a:spLocks noChangeArrowheads="1"/>
          </p:cNvSpPr>
          <p:nvPr/>
        </p:nvSpPr>
        <p:spPr bwMode="auto">
          <a:xfrm>
            <a:off x="911225" y="3379788"/>
            <a:ext cx="7921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/>
              <a:t>Chicago</a:t>
            </a:r>
          </a:p>
        </p:txBody>
      </p:sp>
      <p:sp>
        <p:nvSpPr>
          <p:cNvPr id="29737" name="TextBox 121"/>
          <p:cNvSpPr txBox="1">
            <a:spLocks noChangeArrowheads="1"/>
          </p:cNvSpPr>
          <p:nvPr/>
        </p:nvSpPr>
        <p:spPr bwMode="auto">
          <a:xfrm>
            <a:off x="2062163" y="5033963"/>
            <a:ext cx="1085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/>
              <a:t>Indianapolis</a:t>
            </a:r>
          </a:p>
        </p:txBody>
      </p:sp>
      <p:sp>
        <p:nvSpPr>
          <p:cNvPr id="29738" name="TextBox 122"/>
          <p:cNvSpPr txBox="1">
            <a:spLocks noChangeArrowheads="1"/>
          </p:cNvSpPr>
          <p:nvPr/>
        </p:nvSpPr>
        <p:spPr bwMode="auto">
          <a:xfrm>
            <a:off x="3989388" y="5033963"/>
            <a:ext cx="9382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/>
              <a:t>Columbus</a:t>
            </a:r>
          </a:p>
        </p:txBody>
      </p:sp>
      <p:sp>
        <p:nvSpPr>
          <p:cNvPr id="29739" name="TextBox 123"/>
          <p:cNvSpPr txBox="1">
            <a:spLocks noChangeArrowheads="1"/>
          </p:cNvSpPr>
          <p:nvPr/>
        </p:nvSpPr>
        <p:spPr bwMode="auto">
          <a:xfrm>
            <a:off x="2555875" y="3746500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/>
              <a:t>Fort</a:t>
            </a:r>
            <a:br>
              <a:rPr lang="en-US" altLang="en-US" sz="1200" b="1"/>
            </a:br>
            <a:r>
              <a:rPr lang="en-US" altLang="en-US" sz="1200" b="1"/>
              <a:t>Wayne</a:t>
            </a:r>
          </a:p>
        </p:txBody>
      </p:sp>
      <p:sp>
        <p:nvSpPr>
          <p:cNvPr id="29740" name="TextBox 124"/>
          <p:cNvSpPr txBox="1">
            <a:spLocks noChangeArrowheads="1"/>
          </p:cNvSpPr>
          <p:nvPr/>
        </p:nvSpPr>
        <p:spPr bwMode="auto">
          <a:xfrm>
            <a:off x="2689225" y="1817688"/>
            <a:ext cx="939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/>
              <a:t>Ann Arbor</a:t>
            </a:r>
          </a:p>
        </p:txBody>
      </p:sp>
      <p:sp>
        <p:nvSpPr>
          <p:cNvPr id="29741" name="TextBox 125"/>
          <p:cNvSpPr txBox="1">
            <a:spLocks noChangeArrowheads="1"/>
          </p:cNvSpPr>
          <p:nvPr/>
        </p:nvSpPr>
        <p:spPr bwMode="auto">
          <a:xfrm>
            <a:off x="3841750" y="2149475"/>
            <a:ext cx="6810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/>
              <a:t>Detroit</a:t>
            </a:r>
          </a:p>
        </p:txBody>
      </p:sp>
      <p:sp>
        <p:nvSpPr>
          <p:cNvPr id="29742" name="TextBox 126"/>
          <p:cNvSpPr txBox="1">
            <a:spLocks noChangeArrowheads="1"/>
          </p:cNvSpPr>
          <p:nvPr/>
        </p:nvSpPr>
        <p:spPr bwMode="auto">
          <a:xfrm>
            <a:off x="3408363" y="2895600"/>
            <a:ext cx="6794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/>
              <a:t>Toledo</a:t>
            </a:r>
          </a:p>
        </p:txBody>
      </p:sp>
      <p:sp>
        <p:nvSpPr>
          <p:cNvPr id="29743" name="TextBox 127"/>
          <p:cNvSpPr txBox="1">
            <a:spLocks noChangeArrowheads="1"/>
          </p:cNvSpPr>
          <p:nvPr/>
        </p:nvSpPr>
        <p:spPr bwMode="auto">
          <a:xfrm>
            <a:off x="4575175" y="2492375"/>
            <a:ext cx="911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/>
              <a:t>Cleveland</a:t>
            </a:r>
          </a:p>
        </p:txBody>
      </p:sp>
      <p:sp>
        <p:nvSpPr>
          <p:cNvPr id="29744" name="TextBox 128"/>
          <p:cNvSpPr txBox="1">
            <a:spLocks noChangeArrowheads="1"/>
          </p:cNvSpPr>
          <p:nvPr/>
        </p:nvSpPr>
        <p:spPr bwMode="auto">
          <a:xfrm>
            <a:off x="6326188" y="2492375"/>
            <a:ext cx="955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/>
              <a:t>Pittsburgh</a:t>
            </a:r>
          </a:p>
        </p:txBody>
      </p:sp>
      <p:sp>
        <p:nvSpPr>
          <p:cNvPr id="29745" name="TextBox 129"/>
          <p:cNvSpPr txBox="1">
            <a:spLocks noChangeArrowheads="1"/>
          </p:cNvSpPr>
          <p:nvPr/>
        </p:nvSpPr>
        <p:spPr bwMode="auto">
          <a:xfrm>
            <a:off x="7366000" y="3894138"/>
            <a:ext cx="10937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/>
              <a:t>Philadelphia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556250" y="4827588"/>
            <a:ext cx="3200400" cy="14970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US" dirty="0"/>
              <a:t>A vertex is </a:t>
            </a:r>
            <a:r>
              <a:rPr lang="en-US" i="1" dirty="0"/>
              <a:t>adjacent</a:t>
            </a:r>
            <a:r>
              <a:rPr lang="en-US" dirty="0"/>
              <a:t> to another vertex if there is an edge to it from that other vertex</a:t>
            </a:r>
          </a:p>
        </p:txBody>
      </p:sp>
      <p:sp>
        <p:nvSpPr>
          <p:cNvPr id="3" name="Rectangle 2"/>
          <p:cNvSpPr/>
          <p:nvPr/>
        </p:nvSpPr>
        <p:spPr>
          <a:xfrm>
            <a:off x="1820863" y="5732463"/>
            <a:ext cx="2922587" cy="820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Indianapolis is adjacent to Columbus</a:t>
            </a:r>
          </a:p>
        </p:txBody>
      </p:sp>
      <p:cxnSp>
        <p:nvCxnSpPr>
          <p:cNvPr id="5" name="Straight Arrow Connector 4"/>
          <p:cNvCxnSpPr>
            <a:stCxn id="3" idx="0"/>
            <a:endCxn id="29737" idx="2"/>
          </p:cNvCxnSpPr>
          <p:nvPr/>
        </p:nvCxnSpPr>
        <p:spPr>
          <a:xfrm flipH="1" flipV="1">
            <a:off x="2605088" y="5311775"/>
            <a:ext cx="676275" cy="4206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3" idx="0"/>
            <a:endCxn id="29738" idx="2"/>
          </p:cNvCxnSpPr>
          <p:nvPr/>
        </p:nvCxnSpPr>
        <p:spPr>
          <a:xfrm flipV="1">
            <a:off x="3281363" y="5311775"/>
            <a:ext cx="1176337" cy="4206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Chapter Objectives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To become familiar with graph terminology and the different types of graphs</a:t>
            </a:r>
          </a:p>
          <a:p>
            <a:pPr eaLnBrk="1" hangingPunct="1"/>
            <a:r>
              <a:rPr lang="en-US" altLang="en-US" dirty="0" smtClean="0"/>
              <a:t>To study a Graph data structure and different implementations of the Graph data structure</a:t>
            </a:r>
          </a:p>
          <a:p>
            <a:pPr eaLnBrk="1" hangingPunct="1"/>
            <a:r>
              <a:rPr lang="en-US" altLang="en-US" dirty="0" smtClean="0"/>
              <a:t>To learn the breadth-first and depth-first search traversal algorithms</a:t>
            </a:r>
          </a:p>
          <a:p>
            <a:pPr eaLnBrk="1" hangingPunct="1"/>
            <a:r>
              <a:rPr lang="en-US" altLang="en-US" dirty="0" smtClean="0"/>
              <a:t>To learn some algorithms involving weighted graphs</a:t>
            </a:r>
          </a:p>
          <a:p>
            <a:pPr eaLnBrk="1" hangingPunct="1"/>
            <a:r>
              <a:rPr lang="en-US" altLang="en-US" dirty="0" smtClean="0"/>
              <a:t>To study some applications of graphs and graph algorithms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Paths and Cycles </a:t>
            </a:r>
            <a:r>
              <a:rPr lang="en-US" altLang="en-US" smtClean="0"/>
              <a:t>(cont.)</a:t>
            </a:r>
          </a:p>
        </p:txBody>
      </p:sp>
      <p:grpSp>
        <p:nvGrpSpPr>
          <p:cNvPr id="30722" name="Group 33"/>
          <p:cNvGrpSpPr>
            <a:grpSpLocks/>
          </p:cNvGrpSpPr>
          <p:nvPr/>
        </p:nvGrpSpPr>
        <p:grpSpPr bwMode="auto">
          <a:xfrm>
            <a:off x="3178175" y="2362200"/>
            <a:ext cx="3276600" cy="1905000"/>
            <a:chOff x="1082842" y="2461851"/>
            <a:chExt cx="3276600" cy="1905000"/>
          </a:xfrm>
        </p:grpSpPr>
        <p:sp>
          <p:nvSpPr>
            <p:cNvPr id="4" name="Oval 3"/>
            <p:cNvSpPr/>
            <p:nvPr/>
          </p:nvSpPr>
          <p:spPr>
            <a:xfrm>
              <a:off x="2454442" y="246185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A</a:t>
              </a:r>
            </a:p>
          </p:txBody>
        </p:sp>
        <p:sp>
          <p:nvSpPr>
            <p:cNvPr id="5" name="Oval 4"/>
            <p:cNvSpPr/>
            <p:nvPr/>
          </p:nvSpPr>
          <p:spPr>
            <a:xfrm>
              <a:off x="2454442" y="390965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E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1082842" y="390965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D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902242" y="246185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B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902242" y="3909651"/>
              <a:ext cx="457200" cy="4572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C</a:t>
              </a:r>
            </a:p>
          </p:txBody>
        </p:sp>
        <p:cxnSp>
          <p:nvCxnSpPr>
            <p:cNvPr id="10" name="Straight Arrow Connector 9"/>
            <p:cNvCxnSpPr>
              <a:stCxn id="5" idx="0"/>
              <a:endCxn id="4" idx="4"/>
            </p:cNvCxnSpPr>
            <p:nvPr/>
          </p:nvCxnSpPr>
          <p:spPr>
            <a:xfrm flipV="1">
              <a:off x="2683042" y="2919051"/>
              <a:ext cx="0" cy="99060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5" idx="2"/>
              <a:endCxn id="6" idx="6"/>
            </p:cNvCxnSpPr>
            <p:nvPr/>
          </p:nvCxnSpPr>
          <p:spPr>
            <a:xfrm flipH="1">
              <a:off x="1540042" y="4138251"/>
              <a:ext cx="914400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7"/>
              <a:endCxn id="4" idx="3"/>
            </p:cNvCxnSpPr>
            <p:nvPr/>
          </p:nvCxnSpPr>
          <p:spPr>
            <a:xfrm flipV="1">
              <a:off x="1473367" y="2852376"/>
              <a:ext cx="1047750" cy="112395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6"/>
              <a:endCxn id="8" idx="2"/>
            </p:cNvCxnSpPr>
            <p:nvPr/>
          </p:nvCxnSpPr>
          <p:spPr>
            <a:xfrm>
              <a:off x="2911642" y="4138251"/>
              <a:ext cx="990600" cy="0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7" idx="4"/>
              <a:endCxn id="5" idx="7"/>
            </p:cNvCxnSpPr>
            <p:nvPr/>
          </p:nvCxnSpPr>
          <p:spPr>
            <a:xfrm flipH="1">
              <a:off x="2844967" y="2919051"/>
              <a:ext cx="1285875" cy="1057275"/>
            </a:xfrm>
            <a:prstGeom prst="straightConnector1">
              <a:avLst/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>
              <a:stCxn id="7" idx="1"/>
              <a:endCxn id="4" idx="7"/>
            </p:cNvCxnSpPr>
            <p:nvPr/>
          </p:nvCxnSpPr>
          <p:spPr>
            <a:xfrm rot="16200000" flipV="1">
              <a:off x="3406942" y="1966551"/>
              <a:ext cx="1588" cy="1125538"/>
            </a:xfrm>
            <a:prstGeom prst="curvedConnector3">
              <a:avLst>
                <a:gd name="adj1" fmla="val 9519899"/>
              </a:avLst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urved Connector 26"/>
            <p:cNvCxnSpPr/>
            <p:nvPr/>
          </p:nvCxnSpPr>
          <p:spPr>
            <a:xfrm rot="5400000" flipV="1">
              <a:off x="3406942" y="2288814"/>
              <a:ext cx="1587" cy="1125538"/>
            </a:xfrm>
            <a:prstGeom prst="curvedConnector3">
              <a:avLst>
                <a:gd name="adj1" fmla="val 9519899"/>
              </a:avLst>
            </a:prstGeom>
            <a:ln w="28575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/>
          <p:cNvSpPr/>
          <p:nvPr/>
        </p:nvSpPr>
        <p:spPr>
          <a:xfrm>
            <a:off x="5556250" y="4827588"/>
            <a:ext cx="3200400" cy="14970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US" dirty="0"/>
              <a:t>A vertex is </a:t>
            </a:r>
            <a:r>
              <a:rPr lang="en-US" i="1" dirty="0"/>
              <a:t>adjacent</a:t>
            </a:r>
            <a:r>
              <a:rPr lang="en-US" dirty="0"/>
              <a:t> to another vertex if there is an edge to it from that other vertex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38200" y="2028825"/>
            <a:ext cx="1981200" cy="1285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 is adjacent to D, but D is NOT adjacent to A</a:t>
            </a:r>
          </a:p>
        </p:txBody>
      </p:sp>
      <p:cxnSp>
        <p:nvCxnSpPr>
          <p:cNvPr id="37" name="Straight Arrow Connector 36"/>
          <p:cNvCxnSpPr>
            <a:stCxn id="36" idx="3"/>
          </p:cNvCxnSpPr>
          <p:nvPr/>
        </p:nvCxnSpPr>
        <p:spPr>
          <a:xfrm>
            <a:off x="2819400" y="2671763"/>
            <a:ext cx="457200" cy="11382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6" idx="3"/>
          </p:cNvCxnSpPr>
          <p:nvPr/>
        </p:nvCxnSpPr>
        <p:spPr>
          <a:xfrm flipV="1">
            <a:off x="2819400" y="2590800"/>
            <a:ext cx="1600200" cy="809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Paths and Cycles </a:t>
            </a:r>
            <a:r>
              <a:rPr lang="en-US" altLang="en-US" smtClean="0"/>
              <a:t>(cont.)</a:t>
            </a:r>
          </a:p>
        </p:txBody>
      </p:sp>
      <p:sp>
        <p:nvSpPr>
          <p:cNvPr id="7" name="Oval 6"/>
          <p:cNvSpPr/>
          <p:nvPr/>
        </p:nvSpPr>
        <p:spPr>
          <a:xfrm>
            <a:off x="2598378" y="487680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343400" y="487680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676400" y="3442493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437661" y="3852162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203524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77865" y="2094223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21145" y="242082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974057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81800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cxnSp>
        <p:nvCxnSpPr>
          <p:cNvPr id="18" name="Straight Connector 17"/>
          <p:cNvCxnSpPr>
            <a:stCxn id="7" idx="6"/>
            <a:endCxn id="9" idx="2"/>
          </p:cNvCxnSpPr>
          <p:nvPr/>
        </p:nvCxnSpPr>
        <p:spPr>
          <a:xfrm>
            <a:off x="2741613" y="4953000"/>
            <a:ext cx="16017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0"/>
            <a:endCxn id="11" idx="4"/>
          </p:cNvCxnSpPr>
          <p:nvPr/>
        </p:nvCxnSpPr>
        <p:spPr>
          <a:xfrm flipH="1" flipV="1">
            <a:off x="2509838" y="4005263"/>
            <a:ext cx="160337" cy="871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0"/>
            <a:endCxn id="10" idx="5"/>
          </p:cNvCxnSpPr>
          <p:nvPr/>
        </p:nvCxnSpPr>
        <p:spPr>
          <a:xfrm flipH="1" flipV="1">
            <a:off x="1798638" y="3571875"/>
            <a:ext cx="871537" cy="130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2"/>
            <a:endCxn id="10" idx="5"/>
          </p:cNvCxnSpPr>
          <p:nvPr/>
        </p:nvCxnSpPr>
        <p:spPr>
          <a:xfrm flipH="1" flipV="1">
            <a:off x="1798638" y="3571875"/>
            <a:ext cx="639762" cy="357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0"/>
            <a:endCxn id="13" idx="4"/>
          </p:cNvCxnSpPr>
          <p:nvPr/>
        </p:nvCxnSpPr>
        <p:spPr>
          <a:xfrm flipH="1" flipV="1">
            <a:off x="3249613" y="2246313"/>
            <a:ext cx="25400" cy="536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6"/>
            <a:endCxn id="14" idx="3"/>
          </p:cNvCxnSpPr>
          <p:nvPr/>
        </p:nvCxnSpPr>
        <p:spPr>
          <a:xfrm flipV="1">
            <a:off x="3348038" y="2551113"/>
            <a:ext cx="493712" cy="30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4" idx="2"/>
            <a:endCxn id="13" idx="5"/>
          </p:cNvCxnSpPr>
          <p:nvPr/>
        </p:nvCxnSpPr>
        <p:spPr>
          <a:xfrm flipH="1" flipV="1">
            <a:off x="3300413" y="2224088"/>
            <a:ext cx="520700" cy="273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3"/>
            <a:endCxn id="10" idx="7"/>
          </p:cNvCxnSpPr>
          <p:nvPr/>
        </p:nvCxnSpPr>
        <p:spPr>
          <a:xfrm flipH="1">
            <a:off x="1798638" y="2224088"/>
            <a:ext cx="1400175" cy="124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2" idx="4"/>
            <a:endCxn id="9" idx="0"/>
          </p:cNvCxnSpPr>
          <p:nvPr/>
        </p:nvCxnSpPr>
        <p:spPr>
          <a:xfrm>
            <a:off x="3275013" y="2935288"/>
            <a:ext cx="1139825" cy="1941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9" idx="0"/>
            <a:endCxn id="15" idx="3"/>
          </p:cNvCxnSpPr>
          <p:nvPr/>
        </p:nvCxnSpPr>
        <p:spPr>
          <a:xfrm flipV="1">
            <a:off x="4414838" y="2913063"/>
            <a:ext cx="581025" cy="1963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6"/>
            <a:endCxn id="16" idx="2"/>
          </p:cNvCxnSpPr>
          <p:nvPr/>
        </p:nvCxnSpPr>
        <p:spPr>
          <a:xfrm>
            <a:off x="5118100" y="2859088"/>
            <a:ext cx="1663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5" idx="2"/>
            <a:endCxn id="12" idx="6"/>
          </p:cNvCxnSpPr>
          <p:nvPr/>
        </p:nvCxnSpPr>
        <p:spPr>
          <a:xfrm flipH="1">
            <a:off x="3348038" y="2859088"/>
            <a:ext cx="162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7516183" y="3681171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cxnSp>
        <p:nvCxnSpPr>
          <p:cNvPr id="58" name="Straight Connector 57"/>
          <p:cNvCxnSpPr>
            <a:stCxn id="16" idx="5"/>
            <a:endCxn id="56" idx="1"/>
          </p:cNvCxnSpPr>
          <p:nvPr/>
        </p:nvCxnSpPr>
        <p:spPr>
          <a:xfrm>
            <a:off x="6904038" y="2913063"/>
            <a:ext cx="633412" cy="790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16" idx="3"/>
            <a:endCxn id="9" idx="7"/>
          </p:cNvCxnSpPr>
          <p:nvPr/>
        </p:nvCxnSpPr>
        <p:spPr>
          <a:xfrm flipH="1">
            <a:off x="4465638" y="2913063"/>
            <a:ext cx="2336800" cy="1985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156450" y="3048000"/>
            <a:ext cx="4191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320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729288" y="2581275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130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588000" y="3865563"/>
            <a:ext cx="420688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743450" y="3517900"/>
            <a:ext cx="420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150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240088" y="4695825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898650" y="4235450"/>
            <a:ext cx="420688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528888" y="4224338"/>
            <a:ext cx="420687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120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014538" y="3517900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148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051050" y="2727325"/>
            <a:ext cx="4191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260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967038" y="2427288"/>
            <a:ext cx="341312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40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417888" y="2138363"/>
            <a:ext cx="341312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50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348038" y="2514600"/>
            <a:ext cx="341312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60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668713" y="3543300"/>
            <a:ext cx="419100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155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060825" y="2584450"/>
            <a:ext cx="420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120</a:t>
            </a:r>
          </a:p>
        </p:txBody>
      </p:sp>
      <p:sp>
        <p:nvSpPr>
          <p:cNvPr id="31784" name="TextBox 120"/>
          <p:cNvSpPr txBox="1">
            <a:spLocks noChangeArrowheads="1"/>
          </p:cNvSpPr>
          <p:nvPr/>
        </p:nvSpPr>
        <p:spPr bwMode="auto">
          <a:xfrm>
            <a:off x="911225" y="3379788"/>
            <a:ext cx="7921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Chicago</a:t>
            </a:r>
          </a:p>
        </p:txBody>
      </p:sp>
      <p:sp>
        <p:nvSpPr>
          <p:cNvPr id="31785" name="TextBox 121"/>
          <p:cNvSpPr txBox="1">
            <a:spLocks noChangeArrowheads="1"/>
          </p:cNvSpPr>
          <p:nvPr/>
        </p:nvSpPr>
        <p:spPr bwMode="auto">
          <a:xfrm>
            <a:off x="2062163" y="5033963"/>
            <a:ext cx="1085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Indianapolis</a:t>
            </a:r>
          </a:p>
        </p:txBody>
      </p:sp>
      <p:sp>
        <p:nvSpPr>
          <p:cNvPr id="31786" name="TextBox 122"/>
          <p:cNvSpPr txBox="1">
            <a:spLocks noChangeArrowheads="1"/>
          </p:cNvSpPr>
          <p:nvPr/>
        </p:nvSpPr>
        <p:spPr bwMode="auto">
          <a:xfrm>
            <a:off x="3989388" y="5033963"/>
            <a:ext cx="9382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Columbus</a:t>
            </a:r>
          </a:p>
        </p:txBody>
      </p:sp>
      <p:sp>
        <p:nvSpPr>
          <p:cNvPr id="31787" name="TextBox 123"/>
          <p:cNvSpPr txBox="1">
            <a:spLocks noChangeArrowheads="1"/>
          </p:cNvSpPr>
          <p:nvPr/>
        </p:nvSpPr>
        <p:spPr bwMode="auto">
          <a:xfrm>
            <a:off x="2555875" y="3746500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Fort</a:t>
            </a:r>
            <a:br>
              <a:rPr lang="en-US" altLang="en-US" sz="1200" b="1">
                <a:solidFill>
                  <a:srgbClr val="000000"/>
                </a:solidFill>
              </a:rPr>
            </a:br>
            <a:r>
              <a:rPr lang="en-US" altLang="en-US" sz="1200" b="1">
                <a:solidFill>
                  <a:srgbClr val="000000"/>
                </a:solidFill>
              </a:rPr>
              <a:t>Wayne</a:t>
            </a:r>
          </a:p>
        </p:txBody>
      </p:sp>
      <p:sp>
        <p:nvSpPr>
          <p:cNvPr id="31788" name="TextBox 124"/>
          <p:cNvSpPr txBox="1">
            <a:spLocks noChangeArrowheads="1"/>
          </p:cNvSpPr>
          <p:nvPr/>
        </p:nvSpPr>
        <p:spPr bwMode="auto">
          <a:xfrm>
            <a:off x="2689225" y="1817688"/>
            <a:ext cx="939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Ann Arbor</a:t>
            </a:r>
          </a:p>
        </p:txBody>
      </p:sp>
      <p:sp>
        <p:nvSpPr>
          <p:cNvPr id="31789" name="TextBox 125"/>
          <p:cNvSpPr txBox="1">
            <a:spLocks noChangeArrowheads="1"/>
          </p:cNvSpPr>
          <p:nvPr/>
        </p:nvSpPr>
        <p:spPr bwMode="auto">
          <a:xfrm>
            <a:off x="3841750" y="2149475"/>
            <a:ext cx="6810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Detroit</a:t>
            </a:r>
          </a:p>
        </p:txBody>
      </p:sp>
      <p:sp>
        <p:nvSpPr>
          <p:cNvPr id="31790" name="TextBox 126"/>
          <p:cNvSpPr txBox="1">
            <a:spLocks noChangeArrowheads="1"/>
          </p:cNvSpPr>
          <p:nvPr/>
        </p:nvSpPr>
        <p:spPr bwMode="auto">
          <a:xfrm>
            <a:off x="3408363" y="2895600"/>
            <a:ext cx="6794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Toledo</a:t>
            </a:r>
          </a:p>
        </p:txBody>
      </p:sp>
      <p:sp>
        <p:nvSpPr>
          <p:cNvPr id="31791" name="TextBox 127"/>
          <p:cNvSpPr txBox="1">
            <a:spLocks noChangeArrowheads="1"/>
          </p:cNvSpPr>
          <p:nvPr/>
        </p:nvSpPr>
        <p:spPr bwMode="auto">
          <a:xfrm>
            <a:off x="4575175" y="2492375"/>
            <a:ext cx="911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Cleveland</a:t>
            </a:r>
          </a:p>
        </p:txBody>
      </p:sp>
      <p:sp>
        <p:nvSpPr>
          <p:cNvPr id="31792" name="TextBox 128"/>
          <p:cNvSpPr txBox="1">
            <a:spLocks noChangeArrowheads="1"/>
          </p:cNvSpPr>
          <p:nvPr/>
        </p:nvSpPr>
        <p:spPr bwMode="auto">
          <a:xfrm>
            <a:off x="6326188" y="2492375"/>
            <a:ext cx="955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Pittsburgh</a:t>
            </a:r>
          </a:p>
        </p:txBody>
      </p:sp>
      <p:sp>
        <p:nvSpPr>
          <p:cNvPr id="31793" name="TextBox 129"/>
          <p:cNvSpPr txBox="1">
            <a:spLocks noChangeArrowheads="1"/>
          </p:cNvSpPr>
          <p:nvPr/>
        </p:nvSpPr>
        <p:spPr bwMode="auto">
          <a:xfrm>
            <a:off x="7366000" y="3894138"/>
            <a:ext cx="10937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Philadelphia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556250" y="4827588"/>
            <a:ext cx="3200400" cy="14970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US" dirty="0"/>
              <a:t>A </a:t>
            </a:r>
            <a:r>
              <a:rPr lang="en-US" i="1" dirty="0"/>
              <a:t>path</a:t>
            </a:r>
            <a:r>
              <a:rPr lang="en-US" dirty="0"/>
              <a:t> is a sequence of vertices in which each successive vertex is adjacent to its predecessor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Paths and Cycles </a:t>
            </a:r>
            <a:r>
              <a:rPr lang="en-US" altLang="en-US" smtClean="0"/>
              <a:t>(cont.)</a:t>
            </a:r>
          </a:p>
        </p:txBody>
      </p:sp>
      <p:sp>
        <p:nvSpPr>
          <p:cNvPr id="7" name="Oval 6"/>
          <p:cNvSpPr/>
          <p:nvPr/>
        </p:nvSpPr>
        <p:spPr>
          <a:xfrm>
            <a:off x="2598378" y="487680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343400" y="487680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676400" y="3442493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437661" y="3852162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203524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77865" y="2094223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21145" y="242082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974057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81800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cxnSp>
        <p:nvCxnSpPr>
          <p:cNvPr id="18" name="Straight Connector 17"/>
          <p:cNvCxnSpPr>
            <a:stCxn id="7" idx="6"/>
            <a:endCxn id="9" idx="2"/>
          </p:cNvCxnSpPr>
          <p:nvPr/>
        </p:nvCxnSpPr>
        <p:spPr>
          <a:xfrm>
            <a:off x="2741613" y="4953000"/>
            <a:ext cx="1601787" cy="0"/>
          </a:xfrm>
          <a:prstGeom prst="line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0"/>
            <a:endCxn id="11" idx="4"/>
          </p:cNvCxnSpPr>
          <p:nvPr/>
        </p:nvCxnSpPr>
        <p:spPr>
          <a:xfrm flipH="1" flipV="1">
            <a:off x="2509838" y="4005263"/>
            <a:ext cx="160337" cy="871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0"/>
            <a:endCxn id="10" idx="5"/>
          </p:cNvCxnSpPr>
          <p:nvPr/>
        </p:nvCxnSpPr>
        <p:spPr>
          <a:xfrm flipH="1" flipV="1">
            <a:off x="1798638" y="3571875"/>
            <a:ext cx="871537" cy="13049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2"/>
            <a:endCxn id="10" idx="5"/>
          </p:cNvCxnSpPr>
          <p:nvPr/>
        </p:nvCxnSpPr>
        <p:spPr>
          <a:xfrm flipH="1" flipV="1">
            <a:off x="1798638" y="3571875"/>
            <a:ext cx="639762" cy="357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0"/>
            <a:endCxn id="13" idx="4"/>
          </p:cNvCxnSpPr>
          <p:nvPr/>
        </p:nvCxnSpPr>
        <p:spPr>
          <a:xfrm flipH="1" flipV="1">
            <a:off x="3249613" y="2246313"/>
            <a:ext cx="25400" cy="536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6"/>
            <a:endCxn id="14" idx="3"/>
          </p:cNvCxnSpPr>
          <p:nvPr/>
        </p:nvCxnSpPr>
        <p:spPr>
          <a:xfrm flipV="1">
            <a:off x="3348038" y="2551113"/>
            <a:ext cx="493712" cy="30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4" idx="2"/>
            <a:endCxn id="13" idx="5"/>
          </p:cNvCxnSpPr>
          <p:nvPr/>
        </p:nvCxnSpPr>
        <p:spPr>
          <a:xfrm flipH="1" flipV="1">
            <a:off x="3300413" y="2224088"/>
            <a:ext cx="520700" cy="273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3"/>
            <a:endCxn id="10" idx="7"/>
          </p:cNvCxnSpPr>
          <p:nvPr/>
        </p:nvCxnSpPr>
        <p:spPr>
          <a:xfrm flipH="1">
            <a:off x="1798638" y="2224088"/>
            <a:ext cx="1400175" cy="124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2" idx="4"/>
            <a:endCxn id="9" idx="0"/>
          </p:cNvCxnSpPr>
          <p:nvPr/>
        </p:nvCxnSpPr>
        <p:spPr>
          <a:xfrm>
            <a:off x="3275013" y="2935288"/>
            <a:ext cx="1139825" cy="1941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9" idx="0"/>
            <a:endCxn id="15" idx="3"/>
          </p:cNvCxnSpPr>
          <p:nvPr/>
        </p:nvCxnSpPr>
        <p:spPr>
          <a:xfrm flipV="1">
            <a:off x="4414838" y="2913063"/>
            <a:ext cx="581025" cy="1963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6"/>
            <a:endCxn id="16" idx="2"/>
          </p:cNvCxnSpPr>
          <p:nvPr/>
        </p:nvCxnSpPr>
        <p:spPr>
          <a:xfrm>
            <a:off x="5118100" y="2859088"/>
            <a:ext cx="1663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5" idx="2"/>
            <a:endCxn id="12" idx="6"/>
          </p:cNvCxnSpPr>
          <p:nvPr/>
        </p:nvCxnSpPr>
        <p:spPr>
          <a:xfrm flipH="1">
            <a:off x="3348038" y="2859088"/>
            <a:ext cx="162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7516183" y="3681171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cxnSp>
        <p:nvCxnSpPr>
          <p:cNvPr id="58" name="Straight Connector 57"/>
          <p:cNvCxnSpPr>
            <a:stCxn id="16" idx="5"/>
            <a:endCxn id="56" idx="1"/>
          </p:cNvCxnSpPr>
          <p:nvPr/>
        </p:nvCxnSpPr>
        <p:spPr>
          <a:xfrm>
            <a:off x="6904038" y="2913063"/>
            <a:ext cx="633412" cy="790575"/>
          </a:xfrm>
          <a:prstGeom prst="line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16" idx="3"/>
            <a:endCxn id="9" idx="7"/>
          </p:cNvCxnSpPr>
          <p:nvPr/>
        </p:nvCxnSpPr>
        <p:spPr>
          <a:xfrm flipH="1">
            <a:off x="4465638" y="2913063"/>
            <a:ext cx="2336800" cy="198596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156450" y="3048000"/>
            <a:ext cx="4191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320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729288" y="2581275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130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588000" y="3865563"/>
            <a:ext cx="420688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743450" y="3517900"/>
            <a:ext cx="420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150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240088" y="4695825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898650" y="4235450"/>
            <a:ext cx="420688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528888" y="4224338"/>
            <a:ext cx="420687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120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014538" y="3517900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148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051050" y="2727325"/>
            <a:ext cx="4191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260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967038" y="2427288"/>
            <a:ext cx="341312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40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417888" y="2138363"/>
            <a:ext cx="341312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50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348038" y="2514600"/>
            <a:ext cx="341312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60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668713" y="3543300"/>
            <a:ext cx="419100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155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060825" y="2584450"/>
            <a:ext cx="420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120</a:t>
            </a:r>
          </a:p>
        </p:txBody>
      </p:sp>
      <p:sp>
        <p:nvSpPr>
          <p:cNvPr id="32808" name="TextBox 120"/>
          <p:cNvSpPr txBox="1">
            <a:spLocks noChangeArrowheads="1"/>
          </p:cNvSpPr>
          <p:nvPr/>
        </p:nvSpPr>
        <p:spPr bwMode="auto">
          <a:xfrm>
            <a:off x="911225" y="3379788"/>
            <a:ext cx="7921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Chicago</a:t>
            </a:r>
          </a:p>
        </p:txBody>
      </p:sp>
      <p:sp>
        <p:nvSpPr>
          <p:cNvPr id="32809" name="TextBox 121"/>
          <p:cNvSpPr txBox="1">
            <a:spLocks noChangeArrowheads="1"/>
          </p:cNvSpPr>
          <p:nvPr/>
        </p:nvSpPr>
        <p:spPr bwMode="auto">
          <a:xfrm>
            <a:off x="2062163" y="5033963"/>
            <a:ext cx="1085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Indianapolis</a:t>
            </a:r>
          </a:p>
        </p:txBody>
      </p:sp>
      <p:sp>
        <p:nvSpPr>
          <p:cNvPr id="32810" name="TextBox 122"/>
          <p:cNvSpPr txBox="1">
            <a:spLocks noChangeArrowheads="1"/>
          </p:cNvSpPr>
          <p:nvPr/>
        </p:nvSpPr>
        <p:spPr bwMode="auto">
          <a:xfrm>
            <a:off x="3989388" y="5033963"/>
            <a:ext cx="9382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Columbus</a:t>
            </a:r>
          </a:p>
        </p:txBody>
      </p:sp>
      <p:sp>
        <p:nvSpPr>
          <p:cNvPr id="32811" name="TextBox 123"/>
          <p:cNvSpPr txBox="1">
            <a:spLocks noChangeArrowheads="1"/>
          </p:cNvSpPr>
          <p:nvPr/>
        </p:nvSpPr>
        <p:spPr bwMode="auto">
          <a:xfrm>
            <a:off x="2555875" y="3746500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Fort</a:t>
            </a:r>
            <a:br>
              <a:rPr lang="en-US" altLang="en-US" sz="1200" b="1">
                <a:solidFill>
                  <a:srgbClr val="000000"/>
                </a:solidFill>
              </a:rPr>
            </a:br>
            <a:r>
              <a:rPr lang="en-US" altLang="en-US" sz="1200" b="1">
                <a:solidFill>
                  <a:srgbClr val="000000"/>
                </a:solidFill>
              </a:rPr>
              <a:t>Wayne</a:t>
            </a:r>
          </a:p>
        </p:txBody>
      </p:sp>
      <p:sp>
        <p:nvSpPr>
          <p:cNvPr id="32812" name="TextBox 124"/>
          <p:cNvSpPr txBox="1">
            <a:spLocks noChangeArrowheads="1"/>
          </p:cNvSpPr>
          <p:nvPr/>
        </p:nvSpPr>
        <p:spPr bwMode="auto">
          <a:xfrm>
            <a:off x="2689225" y="1817688"/>
            <a:ext cx="939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Ann Arbor</a:t>
            </a:r>
          </a:p>
        </p:txBody>
      </p:sp>
      <p:sp>
        <p:nvSpPr>
          <p:cNvPr id="32813" name="TextBox 125"/>
          <p:cNvSpPr txBox="1">
            <a:spLocks noChangeArrowheads="1"/>
          </p:cNvSpPr>
          <p:nvPr/>
        </p:nvSpPr>
        <p:spPr bwMode="auto">
          <a:xfrm>
            <a:off x="3841750" y="2149475"/>
            <a:ext cx="6810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Detroit</a:t>
            </a:r>
          </a:p>
        </p:txBody>
      </p:sp>
      <p:sp>
        <p:nvSpPr>
          <p:cNvPr id="32814" name="TextBox 126"/>
          <p:cNvSpPr txBox="1">
            <a:spLocks noChangeArrowheads="1"/>
          </p:cNvSpPr>
          <p:nvPr/>
        </p:nvSpPr>
        <p:spPr bwMode="auto">
          <a:xfrm>
            <a:off x="3408363" y="2895600"/>
            <a:ext cx="6794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Toledo</a:t>
            </a:r>
          </a:p>
        </p:txBody>
      </p:sp>
      <p:sp>
        <p:nvSpPr>
          <p:cNvPr id="32815" name="TextBox 127"/>
          <p:cNvSpPr txBox="1">
            <a:spLocks noChangeArrowheads="1"/>
          </p:cNvSpPr>
          <p:nvPr/>
        </p:nvSpPr>
        <p:spPr bwMode="auto">
          <a:xfrm>
            <a:off x="4575175" y="2492375"/>
            <a:ext cx="911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Cleveland</a:t>
            </a:r>
          </a:p>
        </p:txBody>
      </p:sp>
      <p:sp>
        <p:nvSpPr>
          <p:cNvPr id="32816" name="TextBox 128"/>
          <p:cNvSpPr txBox="1">
            <a:spLocks noChangeArrowheads="1"/>
          </p:cNvSpPr>
          <p:nvPr/>
        </p:nvSpPr>
        <p:spPr bwMode="auto">
          <a:xfrm>
            <a:off x="6326188" y="2492375"/>
            <a:ext cx="955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Pittsburgh</a:t>
            </a:r>
          </a:p>
        </p:txBody>
      </p:sp>
      <p:sp>
        <p:nvSpPr>
          <p:cNvPr id="32817" name="TextBox 129"/>
          <p:cNvSpPr txBox="1">
            <a:spLocks noChangeArrowheads="1"/>
          </p:cNvSpPr>
          <p:nvPr/>
        </p:nvSpPr>
        <p:spPr bwMode="auto">
          <a:xfrm>
            <a:off x="7366000" y="3894138"/>
            <a:ext cx="10937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Philadelphia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556250" y="4827588"/>
            <a:ext cx="3200400" cy="14970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US" dirty="0"/>
              <a:t>A </a:t>
            </a:r>
            <a:r>
              <a:rPr lang="en-US" i="1" dirty="0"/>
              <a:t>path</a:t>
            </a:r>
            <a:r>
              <a:rPr lang="en-US" dirty="0"/>
              <a:t> is a sequence of vertices in which each successive vertex is adjacent to its predecessor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Paths and Cycles </a:t>
            </a:r>
            <a:r>
              <a:rPr lang="en-US" altLang="en-US" smtClean="0"/>
              <a:t>(cont.)</a:t>
            </a:r>
          </a:p>
        </p:txBody>
      </p:sp>
      <p:sp>
        <p:nvSpPr>
          <p:cNvPr id="7" name="Oval 6"/>
          <p:cNvSpPr/>
          <p:nvPr/>
        </p:nvSpPr>
        <p:spPr>
          <a:xfrm>
            <a:off x="2598378" y="487680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343400" y="487680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676400" y="3442493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437661" y="3852162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203524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77865" y="2094223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21145" y="242082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974057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81800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cxnSp>
        <p:nvCxnSpPr>
          <p:cNvPr id="18" name="Straight Connector 17"/>
          <p:cNvCxnSpPr>
            <a:stCxn id="7" idx="6"/>
            <a:endCxn id="9" idx="2"/>
          </p:cNvCxnSpPr>
          <p:nvPr/>
        </p:nvCxnSpPr>
        <p:spPr>
          <a:xfrm>
            <a:off x="2741613" y="4953000"/>
            <a:ext cx="1601787" cy="0"/>
          </a:xfrm>
          <a:prstGeom prst="line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0"/>
            <a:endCxn id="11" idx="4"/>
          </p:cNvCxnSpPr>
          <p:nvPr/>
        </p:nvCxnSpPr>
        <p:spPr>
          <a:xfrm flipH="1" flipV="1">
            <a:off x="2509838" y="4005263"/>
            <a:ext cx="160337" cy="871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0"/>
            <a:endCxn id="10" idx="5"/>
          </p:cNvCxnSpPr>
          <p:nvPr/>
        </p:nvCxnSpPr>
        <p:spPr>
          <a:xfrm flipH="1" flipV="1">
            <a:off x="1798638" y="3571875"/>
            <a:ext cx="871537" cy="13049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2"/>
            <a:endCxn id="10" idx="5"/>
          </p:cNvCxnSpPr>
          <p:nvPr/>
        </p:nvCxnSpPr>
        <p:spPr>
          <a:xfrm flipH="1" flipV="1">
            <a:off x="1798638" y="3571875"/>
            <a:ext cx="639762" cy="357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0"/>
            <a:endCxn id="13" idx="4"/>
          </p:cNvCxnSpPr>
          <p:nvPr/>
        </p:nvCxnSpPr>
        <p:spPr>
          <a:xfrm flipH="1" flipV="1">
            <a:off x="3249613" y="2246313"/>
            <a:ext cx="25400" cy="536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6"/>
            <a:endCxn id="14" idx="3"/>
          </p:cNvCxnSpPr>
          <p:nvPr/>
        </p:nvCxnSpPr>
        <p:spPr>
          <a:xfrm flipV="1">
            <a:off x="3348038" y="2551113"/>
            <a:ext cx="493712" cy="30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4" idx="2"/>
            <a:endCxn id="13" idx="5"/>
          </p:cNvCxnSpPr>
          <p:nvPr/>
        </p:nvCxnSpPr>
        <p:spPr>
          <a:xfrm flipH="1" flipV="1">
            <a:off x="3300413" y="2224088"/>
            <a:ext cx="520700" cy="273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3"/>
            <a:endCxn id="10" idx="7"/>
          </p:cNvCxnSpPr>
          <p:nvPr/>
        </p:nvCxnSpPr>
        <p:spPr>
          <a:xfrm flipH="1">
            <a:off x="1798638" y="2224088"/>
            <a:ext cx="1400175" cy="124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2" idx="4"/>
            <a:endCxn id="9" idx="0"/>
          </p:cNvCxnSpPr>
          <p:nvPr/>
        </p:nvCxnSpPr>
        <p:spPr>
          <a:xfrm>
            <a:off x="3275013" y="2935288"/>
            <a:ext cx="1139825" cy="1941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9" idx="0"/>
            <a:endCxn id="15" idx="3"/>
          </p:cNvCxnSpPr>
          <p:nvPr/>
        </p:nvCxnSpPr>
        <p:spPr>
          <a:xfrm flipV="1">
            <a:off x="4414838" y="2913063"/>
            <a:ext cx="581025" cy="1963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6"/>
            <a:endCxn id="16" idx="2"/>
          </p:cNvCxnSpPr>
          <p:nvPr/>
        </p:nvCxnSpPr>
        <p:spPr>
          <a:xfrm>
            <a:off x="5118100" y="2859088"/>
            <a:ext cx="1663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5" idx="2"/>
            <a:endCxn id="12" idx="6"/>
          </p:cNvCxnSpPr>
          <p:nvPr/>
        </p:nvCxnSpPr>
        <p:spPr>
          <a:xfrm flipH="1">
            <a:off x="3348038" y="2859088"/>
            <a:ext cx="162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7516183" y="3681171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cxnSp>
        <p:nvCxnSpPr>
          <p:cNvPr id="58" name="Straight Connector 57"/>
          <p:cNvCxnSpPr>
            <a:stCxn id="16" idx="5"/>
            <a:endCxn id="56" idx="1"/>
          </p:cNvCxnSpPr>
          <p:nvPr/>
        </p:nvCxnSpPr>
        <p:spPr>
          <a:xfrm>
            <a:off x="6904038" y="2913063"/>
            <a:ext cx="633412" cy="790575"/>
          </a:xfrm>
          <a:prstGeom prst="line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16" idx="3"/>
            <a:endCxn id="9" idx="7"/>
          </p:cNvCxnSpPr>
          <p:nvPr/>
        </p:nvCxnSpPr>
        <p:spPr>
          <a:xfrm flipH="1">
            <a:off x="4465638" y="2913063"/>
            <a:ext cx="2336800" cy="198596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156450" y="3048000"/>
            <a:ext cx="4191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320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729288" y="2581275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130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588000" y="3865563"/>
            <a:ext cx="420688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743450" y="3517900"/>
            <a:ext cx="420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150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240088" y="4695825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898650" y="4235450"/>
            <a:ext cx="420688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528888" y="4224338"/>
            <a:ext cx="420687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120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014538" y="3517900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148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051050" y="2727325"/>
            <a:ext cx="4191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260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967038" y="2427288"/>
            <a:ext cx="341312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40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417888" y="2138363"/>
            <a:ext cx="341312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50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348038" y="2514600"/>
            <a:ext cx="341312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60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668713" y="3543300"/>
            <a:ext cx="419100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155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060825" y="2584450"/>
            <a:ext cx="420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120</a:t>
            </a:r>
          </a:p>
        </p:txBody>
      </p:sp>
      <p:sp>
        <p:nvSpPr>
          <p:cNvPr id="33832" name="TextBox 120"/>
          <p:cNvSpPr txBox="1">
            <a:spLocks noChangeArrowheads="1"/>
          </p:cNvSpPr>
          <p:nvPr/>
        </p:nvSpPr>
        <p:spPr bwMode="auto">
          <a:xfrm>
            <a:off x="911225" y="3379788"/>
            <a:ext cx="7921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Chicago</a:t>
            </a:r>
          </a:p>
        </p:txBody>
      </p:sp>
      <p:sp>
        <p:nvSpPr>
          <p:cNvPr id="33833" name="TextBox 121"/>
          <p:cNvSpPr txBox="1">
            <a:spLocks noChangeArrowheads="1"/>
          </p:cNvSpPr>
          <p:nvPr/>
        </p:nvSpPr>
        <p:spPr bwMode="auto">
          <a:xfrm>
            <a:off x="2062163" y="5033963"/>
            <a:ext cx="1085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Indianapolis</a:t>
            </a:r>
          </a:p>
        </p:txBody>
      </p:sp>
      <p:sp>
        <p:nvSpPr>
          <p:cNvPr id="33834" name="TextBox 122"/>
          <p:cNvSpPr txBox="1">
            <a:spLocks noChangeArrowheads="1"/>
          </p:cNvSpPr>
          <p:nvPr/>
        </p:nvSpPr>
        <p:spPr bwMode="auto">
          <a:xfrm>
            <a:off x="3989388" y="5033963"/>
            <a:ext cx="9382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Columbus</a:t>
            </a:r>
          </a:p>
        </p:txBody>
      </p:sp>
      <p:sp>
        <p:nvSpPr>
          <p:cNvPr id="33835" name="TextBox 123"/>
          <p:cNvSpPr txBox="1">
            <a:spLocks noChangeArrowheads="1"/>
          </p:cNvSpPr>
          <p:nvPr/>
        </p:nvSpPr>
        <p:spPr bwMode="auto">
          <a:xfrm>
            <a:off x="2555875" y="3746500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Fort</a:t>
            </a:r>
            <a:br>
              <a:rPr lang="en-US" altLang="en-US" sz="1200" b="1">
                <a:solidFill>
                  <a:srgbClr val="000000"/>
                </a:solidFill>
              </a:rPr>
            </a:br>
            <a:r>
              <a:rPr lang="en-US" altLang="en-US" sz="1200" b="1">
                <a:solidFill>
                  <a:srgbClr val="000000"/>
                </a:solidFill>
              </a:rPr>
              <a:t>Wayne</a:t>
            </a:r>
          </a:p>
        </p:txBody>
      </p:sp>
      <p:sp>
        <p:nvSpPr>
          <p:cNvPr id="33836" name="TextBox 124"/>
          <p:cNvSpPr txBox="1">
            <a:spLocks noChangeArrowheads="1"/>
          </p:cNvSpPr>
          <p:nvPr/>
        </p:nvSpPr>
        <p:spPr bwMode="auto">
          <a:xfrm>
            <a:off x="2689225" y="1817688"/>
            <a:ext cx="939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Ann Arbor</a:t>
            </a:r>
          </a:p>
        </p:txBody>
      </p:sp>
      <p:sp>
        <p:nvSpPr>
          <p:cNvPr id="33837" name="TextBox 125"/>
          <p:cNvSpPr txBox="1">
            <a:spLocks noChangeArrowheads="1"/>
          </p:cNvSpPr>
          <p:nvPr/>
        </p:nvSpPr>
        <p:spPr bwMode="auto">
          <a:xfrm>
            <a:off x="3841750" y="2149475"/>
            <a:ext cx="6810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Detroit</a:t>
            </a:r>
          </a:p>
        </p:txBody>
      </p:sp>
      <p:sp>
        <p:nvSpPr>
          <p:cNvPr id="33838" name="TextBox 126"/>
          <p:cNvSpPr txBox="1">
            <a:spLocks noChangeArrowheads="1"/>
          </p:cNvSpPr>
          <p:nvPr/>
        </p:nvSpPr>
        <p:spPr bwMode="auto">
          <a:xfrm>
            <a:off x="3408363" y="2895600"/>
            <a:ext cx="6794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Toledo</a:t>
            </a:r>
          </a:p>
        </p:txBody>
      </p:sp>
      <p:sp>
        <p:nvSpPr>
          <p:cNvPr id="33839" name="TextBox 127"/>
          <p:cNvSpPr txBox="1">
            <a:spLocks noChangeArrowheads="1"/>
          </p:cNvSpPr>
          <p:nvPr/>
        </p:nvSpPr>
        <p:spPr bwMode="auto">
          <a:xfrm>
            <a:off x="4575175" y="2492375"/>
            <a:ext cx="911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Cleveland</a:t>
            </a:r>
          </a:p>
        </p:txBody>
      </p:sp>
      <p:sp>
        <p:nvSpPr>
          <p:cNvPr id="33840" name="TextBox 128"/>
          <p:cNvSpPr txBox="1">
            <a:spLocks noChangeArrowheads="1"/>
          </p:cNvSpPr>
          <p:nvPr/>
        </p:nvSpPr>
        <p:spPr bwMode="auto">
          <a:xfrm>
            <a:off x="6326188" y="2492375"/>
            <a:ext cx="955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Pittsburgh</a:t>
            </a:r>
          </a:p>
        </p:txBody>
      </p:sp>
      <p:sp>
        <p:nvSpPr>
          <p:cNvPr id="33841" name="TextBox 129"/>
          <p:cNvSpPr txBox="1">
            <a:spLocks noChangeArrowheads="1"/>
          </p:cNvSpPr>
          <p:nvPr/>
        </p:nvSpPr>
        <p:spPr bwMode="auto">
          <a:xfrm>
            <a:off x="7366000" y="3894138"/>
            <a:ext cx="10937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Philadelphia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556250" y="4827588"/>
            <a:ext cx="3200400" cy="14970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US" dirty="0"/>
              <a:t>In a </a:t>
            </a:r>
            <a:r>
              <a:rPr lang="en-US" i="1" dirty="0"/>
              <a:t>simple path</a:t>
            </a:r>
            <a:r>
              <a:rPr lang="en-US" dirty="0"/>
              <a:t>, the vertices and edges are distinct except that the first and last vertex may be the same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Paths and Cycles </a:t>
            </a:r>
            <a:r>
              <a:rPr lang="en-US" altLang="en-US" smtClean="0"/>
              <a:t>(cont.)</a:t>
            </a:r>
          </a:p>
        </p:txBody>
      </p:sp>
      <p:sp>
        <p:nvSpPr>
          <p:cNvPr id="7" name="Oval 6"/>
          <p:cNvSpPr/>
          <p:nvPr/>
        </p:nvSpPr>
        <p:spPr>
          <a:xfrm>
            <a:off x="2598378" y="487680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343400" y="487680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676400" y="3442493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437661" y="3852162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203524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77865" y="2094223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21145" y="242082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974057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81800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cxnSp>
        <p:nvCxnSpPr>
          <p:cNvPr id="18" name="Straight Connector 17"/>
          <p:cNvCxnSpPr>
            <a:stCxn id="7" idx="6"/>
            <a:endCxn id="9" idx="2"/>
          </p:cNvCxnSpPr>
          <p:nvPr/>
        </p:nvCxnSpPr>
        <p:spPr>
          <a:xfrm>
            <a:off x="2741613" y="4953000"/>
            <a:ext cx="1601787" cy="0"/>
          </a:xfrm>
          <a:prstGeom prst="line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0"/>
            <a:endCxn id="11" idx="4"/>
          </p:cNvCxnSpPr>
          <p:nvPr/>
        </p:nvCxnSpPr>
        <p:spPr>
          <a:xfrm flipH="1" flipV="1">
            <a:off x="2509838" y="4005263"/>
            <a:ext cx="160337" cy="871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0"/>
            <a:endCxn id="10" idx="5"/>
          </p:cNvCxnSpPr>
          <p:nvPr/>
        </p:nvCxnSpPr>
        <p:spPr>
          <a:xfrm flipH="1" flipV="1">
            <a:off x="1798638" y="3571875"/>
            <a:ext cx="871537" cy="13049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2"/>
            <a:endCxn id="10" idx="5"/>
          </p:cNvCxnSpPr>
          <p:nvPr/>
        </p:nvCxnSpPr>
        <p:spPr>
          <a:xfrm flipH="1" flipV="1">
            <a:off x="1798638" y="3571875"/>
            <a:ext cx="639762" cy="357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0"/>
            <a:endCxn id="13" idx="4"/>
          </p:cNvCxnSpPr>
          <p:nvPr/>
        </p:nvCxnSpPr>
        <p:spPr>
          <a:xfrm flipH="1" flipV="1">
            <a:off x="3249613" y="2246313"/>
            <a:ext cx="25400" cy="536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6"/>
            <a:endCxn id="14" idx="3"/>
          </p:cNvCxnSpPr>
          <p:nvPr/>
        </p:nvCxnSpPr>
        <p:spPr>
          <a:xfrm flipV="1">
            <a:off x="3348038" y="2551113"/>
            <a:ext cx="493712" cy="30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4" idx="2"/>
            <a:endCxn id="13" idx="5"/>
          </p:cNvCxnSpPr>
          <p:nvPr/>
        </p:nvCxnSpPr>
        <p:spPr>
          <a:xfrm flipH="1" flipV="1">
            <a:off x="3300413" y="2224088"/>
            <a:ext cx="520700" cy="273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3"/>
            <a:endCxn id="10" idx="7"/>
          </p:cNvCxnSpPr>
          <p:nvPr/>
        </p:nvCxnSpPr>
        <p:spPr>
          <a:xfrm flipH="1">
            <a:off x="1798638" y="2224088"/>
            <a:ext cx="1400175" cy="124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2" idx="4"/>
            <a:endCxn id="9" idx="0"/>
          </p:cNvCxnSpPr>
          <p:nvPr/>
        </p:nvCxnSpPr>
        <p:spPr>
          <a:xfrm>
            <a:off x="3275013" y="2935288"/>
            <a:ext cx="1139825" cy="1941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9" idx="0"/>
            <a:endCxn id="15" idx="3"/>
          </p:cNvCxnSpPr>
          <p:nvPr/>
        </p:nvCxnSpPr>
        <p:spPr>
          <a:xfrm flipV="1">
            <a:off x="4414838" y="2913063"/>
            <a:ext cx="581025" cy="1963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6"/>
            <a:endCxn id="16" idx="2"/>
          </p:cNvCxnSpPr>
          <p:nvPr/>
        </p:nvCxnSpPr>
        <p:spPr>
          <a:xfrm>
            <a:off x="5118100" y="2859088"/>
            <a:ext cx="1663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5" idx="2"/>
            <a:endCxn id="12" idx="6"/>
          </p:cNvCxnSpPr>
          <p:nvPr/>
        </p:nvCxnSpPr>
        <p:spPr>
          <a:xfrm flipH="1">
            <a:off x="3348038" y="2859088"/>
            <a:ext cx="162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7516183" y="3681171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cxnSp>
        <p:nvCxnSpPr>
          <p:cNvPr id="58" name="Straight Connector 57"/>
          <p:cNvCxnSpPr>
            <a:stCxn id="16" idx="5"/>
            <a:endCxn id="56" idx="1"/>
          </p:cNvCxnSpPr>
          <p:nvPr/>
        </p:nvCxnSpPr>
        <p:spPr>
          <a:xfrm>
            <a:off x="6904038" y="2913063"/>
            <a:ext cx="633412" cy="790575"/>
          </a:xfrm>
          <a:prstGeom prst="line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16" idx="3"/>
            <a:endCxn id="9" idx="7"/>
          </p:cNvCxnSpPr>
          <p:nvPr/>
        </p:nvCxnSpPr>
        <p:spPr>
          <a:xfrm flipH="1">
            <a:off x="4465638" y="2913063"/>
            <a:ext cx="2336800" cy="198596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156450" y="3048000"/>
            <a:ext cx="4191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320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729288" y="2581275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130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588000" y="3865563"/>
            <a:ext cx="420688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743450" y="3517900"/>
            <a:ext cx="420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150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240088" y="4695825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898650" y="4235450"/>
            <a:ext cx="420688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528888" y="4224338"/>
            <a:ext cx="420687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120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014538" y="3517900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148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051050" y="2727325"/>
            <a:ext cx="4191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260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967038" y="2427288"/>
            <a:ext cx="341312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40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417888" y="2138363"/>
            <a:ext cx="341312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50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348038" y="2514600"/>
            <a:ext cx="341312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60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668713" y="3543300"/>
            <a:ext cx="419100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155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060825" y="2584450"/>
            <a:ext cx="420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120</a:t>
            </a:r>
          </a:p>
        </p:txBody>
      </p:sp>
      <p:sp>
        <p:nvSpPr>
          <p:cNvPr id="34856" name="TextBox 120"/>
          <p:cNvSpPr txBox="1">
            <a:spLocks noChangeArrowheads="1"/>
          </p:cNvSpPr>
          <p:nvPr/>
        </p:nvSpPr>
        <p:spPr bwMode="auto">
          <a:xfrm>
            <a:off x="911225" y="3379788"/>
            <a:ext cx="7921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Chicago</a:t>
            </a:r>
          </a:p>
        </p:txBody>
      </p:sp>
      <p:sp>
        <p:nvSpPr>
          <p:cNvPr id="34857" name="TextBox 121"/>
          <p:cNvSpPr txBox="1">
            <a:spLocks noChangeArrowheads="1"/>
          </p:cNvSpPr>
          <p:nvPr/>
        </p:nvSpPr>
        <p:spPr bwMode="auto">
          <a:xfrm>
            <a:off x="2062163" y="5033963"/>
            <a:ext cx="1085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Indianapolis</a:t>
            </a:r>
          </a:p>
        </p:txBody>
      </p:sp>
      <p:sp>
        <p:nvSpPr>
          <p:cNvPr id="34858" name="TextBox 122"/>
          <p:cNvSpPr txBox="1">
            <a:spLocks noChangeArrowheads="1"/>
          </p:cNvSpPr>
          <p:nvPr/>
        </p:nvSpPr>
        <p:spPr bwMode="auto">
          <a:xfrm>
            <a:off x="3989388" y="5033963"/>
            <a:ext cx="9382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Columbus</a:t>
            </a:r>
          </a:p>
        </p:txBody>
      </p:sp>
      <p:sp>
        <p:nvSpPr>
          <p:cNvPr id="34859" name="TextBox 123"/>
          <p:cNvSpPr txBox="1">
            <a:spLocks noChangeArrowheads="1"/>
          </p:cNvSpPr>
          <p:nvPr/>
        </p:nvSpPr>
        <p:spPr bwMode="auto">
          <a:xfrm>
            <a:off x="2555875" y="3746500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Fort</a:t>
            </a:r>
            <a:br>
              <a:rPr lang="en-US" altLang="en-US" sz="1200" b="1">
                <a:solidFill>
                  <a:srgbClr val="000000"/>
                </a:solidFill>
              </a:rPr>
            </a:br>
            <a:r>
              <a:rPr lang="en-US" altLang="en-US" sz="1200" b="1">
                <a:solidFill>
                  <a:srgbClr val="000000"/>
                </a:solidFill>
              </a:rPr>
              <a:t>Wayne</a:t>
            </a:r>
          </a:p>
        </p:txBody>
      </p:sp>
      <p:sp>
        <p:nvSpPr>
          <p:cNvPr id="34860" name="TextBox 124"/>
          <p:cNvSpPr txBox="1">
            <a:spLocks noChangeArrowheads="1"/>
          </p:cNvSpPr>
          <p:nvPr/>
        </p:nvSpPr>
        <p:spPr bwMode="auto">
          <a:xfrm>
            <a:off x="2689225" y="1817688"/>
            <a:ext cx="939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Ann Arbor</a:t>
            </a:r>
          </a:p>
        </p:txBody>
      </p:sp>
      <p:sp>
        <p:nvSpPr>
          <p:cNvPr id="34861" name="TextBox 125"/>
          <p:cNvSpPr txBox="1">
            <a:spLocks noChangeArrowheads="1"/>
          </p:cNvSpPr>
          <p:nvPr/>
        </p:nvSpPr>
        <p:spPr bwMode="auto">
          <a:xfrm>
            <a:off x="3841750" y="2149475"/>
            <a:ext cx="6810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Detroit</a:t>
            </a:r>
          </a:p>
        </p:txBody>
      </p:sp>
      <p:sp>
        <p:nvSpPr>
          <p:cNvPr id="34862" name="TextBox 126"/>
          <p:cNvSpPr txBox="1">
            <a:spLocks noChangeArrowheads="1"/>
          </p:cNvSpPr>
          <p:nvPr/>
        </p:nvSpPr>
        <p:spPr bwMode="auto">
          <a:xfrm>
            <a:off x="3408363" y="2895600"/>
            <a:ext cx="6794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Toledo</a:t>
            </a:r>
          </a:p>
        </p:txBody>
      </p:sp>
      <p:sp>
        <p:nvSpPr>
          <p:cNvPr id="34863" name="TextBox 127"/>
          <p:cNvSpPr txBox="1">
            <a:spLocks noChangeArrowheads="1"/>
          </p:cNvSpPr>
          <p:nvPr/>
        </p:nvSpPr>
        <p:spPr bwMode="auto">
          <a:xfrm>
            <a:off x="4575175" y="2492375"/>
            <a:ext cx="911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Cleveland</a:t>
            </a:r>
          </a:p>
        </p:txBody>
      </p:sp>
      <p:sp>
        <p:nvSpPr>
          <p:cNvPr id="34864" name="TextBox 128"/>
          <p:cNvSpPr txBox="1">
            <a:spLocks noChangeArrowheads="1"/>
          </p:cNvSpPr>
          <p:nvPr/>
        </p:nvSpPr>
        <p:spPr bwMode="auto">
          <a:xfrm>
            <a:off x="6326188" y="2492375"/>
            <a:ext cx="955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Pittsburgh</a:t>
            </a:r>
          </a:p>
        </p:txBody>
      </p:sp>
      <p:sp>
        <p:nvSpPr>
          <p:cNvPr id="34865" name="TextBox 129"/>
          <p:cNvSpPr txBox="1">
            <a:spLocks noChangeArrowheads="1"/>
          </p:cNvSpPr>
          <p:nvPr/>
        </p:nvSpPr>
        <p:spPr bwMode="auto">
          <a:xfrm>
            <a:off x="7366000" y="3894138"/>
            <a:ext cx="10937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Philadelphia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556250" y="4827588"/>
            <a:ext cx="3200400" cy="14970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US" dirty="0"/>
              <a:t>In a </a:t>
            </a:r>
            <a:r>
              <a:rPr lang="en-US" i="1" dirty="0"/>
              <a:t>simple path</a:t>
            </a:r>
            <a:r>
              <a:rPr lang="en-US" dirty="0"/>
              <a:t>, the vertices and edges are distinct except that the first and last vertex may be the same</a:t>
            </a:r>
          </a:p>
        </p:txBody>
      </p:sp>
      <p:sp>
        <p:nvSpPr>
          <p:cNvPr id="3" name="Rectangle 2"/>
          <p:cNvSpPr/>
          <p:nvPr/>
        </p:nvSpPr>
        <p:spPr>
          <a:xfrm>
            <a:off x="685800" y="5575300"/>
            <a:ext cx="2206625" cy="90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This path is a simple 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Paths and Cycles </a:t>
            </a:r>
            <a:r>
              <a:rPr lang="en-US" altLang="en-US" smtClean="0"/>
              <a:t>(cont.)</a:t>
            </a:r>
          </a:p>
        </p:txBody>
      </p:sp>
      <p:sp>
        <p:nvSpPr>
          <p:cNvPr id="7" name="Oval 6"/>
          <p:cNvSpPr/>
          <p:nvPr/>
        </p:nvSpPr>
        <p:spPr>
          <a:xfrm>
            <a:off x="2598378" y="487680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343400" y="487680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676400" y="3442493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437661" y="3852162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203524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77865" y="2094223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21145" y="242082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974057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81800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cxnSp>
        <p:nvCxnSpPr>
          <p:cNvPr id="18" name="Straight Connector 17"/>
          <p:cNvCxnSpPr>
            <a:stCxn id="7" idx="6"/>
            <a:endCxn id="9" idx="2"/>
          </p:cNvCxnSpPr>
          <p:nvPr/>
        </p:nvCxnSpPr>
        <p:spPr>
          <a:xfrm>
            <a:off x="2741613" y="4953000"/>
            <a:ext cx="1601787" cy="0"/>
          </a:xfrm>
          <a:prstGeom prst="line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0"/>
            <a:endCxn id="11" idx="4"/>
          </p:cNvCxnSpPr>
          <p:nvPr/>
        </p:nvCxnSpPr>
        <p:spPr>
          <a:xfrm flipH="1" flipV="1">
            <a:off x="2509838" y="4005263"/>
            <a:ext cx="160337" cy="871537"/>
          </a:xfrm>
          <a:prstGeom prst="line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0"/>
            <a:endCxn id="10" idx="5"/>
          </p:cNvCxnSpPr>
          <p:nvPr/>
        </p:nvCxnSpPr>
        <p:spPr>
          <a:xfrm flipH="1" flipV="1">
            <a:off x="1798638" y="3571875"/>
            <a:ext cx="871537" cy="1304925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2"/>
            <a:endCxn id="10" idx="5"/>
          </p:cNvCxnSpPr>
          <p:nvPr/>
        </p:nvCxnSpPr>
        <p:spPr>
          <a:xfrm flipH="1" flipV="1">
            <a:off x="1798638" y="3571875"/>
            <a:ext cx="639762" cy="357188"/>
          </a:xfrm>
          <a:prstGeom prst="line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0"/>
            <a:endCxn id="13" idx="4"/>
          </p:cNvCxnSpPr>
          <p:nvPr/>
        </p:nvCxnSpPr>
        <p:spPr>
          <a:xfrm flipH="1" flipV="1">
            <a:off x="3249613" y="2246313"/>
            <a:ext cx="25400" cy="536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6"/>
            <a:endCxn id="14" idx="3"/>
          </p:cNvCxnSpPr>
          <p:nvPr/>
        </p:nvCxnSpPr>
        <p:spPr>
          <a:xfrm flipV="1">
            <a:off x="3348038" y="2551113"/>
            <a:ext cx="493712" cy="30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4" idx="2"/>
            <a:endCxn id="13" idx="5"/>
          </p:cNvCxnSpPr>
          <p:nvPr/>
        </p:nvCxnSpPr>
        <p:spPr>
          <a:xfrm flipH="1" flipV="1">
            <a:off x="3300413" y="2224088"/>
            <a:ext cx="520700" cy="273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3"/>
            <a:endCxn id="10" idx="7"/>
          </p:cNvCxnSpPr>
          <p:nvPr/>
        </p:nvCxnSpPr>
        <p:spPr>
          <a:xfrm flipH="1">
            <a:off x="1798638" y="2224088"/>
            <a:ext cx="1400175" cy="124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2" idx="4"/>
            <a:endCxn id="9" idx="0"/>
          </p:cNvCxnSpPr>
          <p:nvPr/>
        </p:nvCxnSpPr>
        <p:spPr>
          <a:xfrm>
            <a:off x="3275013" y="2935288"/>
            <a:ext cx="1139825" cy="1941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9" idx="0"/>
            <a:endCxn id="15" idx="3"/>
          </p:cNvCxnSpPr>
          <p:nvPr/>
        </p:nvCxnSpPr>
        <p:spPr>
          <a:xfrm flipV="1">
            <a:off x="4414838" y="2913063"/>
            <a:ext cx="581025" cy="1963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6"/>
            <a:endCxn id="16" idx="2"/>
          </p:cNvCxnSpPr>
          <p:nvPr/>
        </p:nvCxnSpPr>
        <p:spPr>
          <a:xfrm>
            <a:off x="5118100" y="2859088"/>
            <a:ext cx="1663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5" idx="2"/>
            <a:endCxn id="12" idx="6"/>
          </p:cNvCxnSpPr>
          <p:nvPr/>
        </p:nvCxnSpPr>
        <p:spPr>
          <a:xfrm flipH="1">
            <a:off x="3348038" y="2859088"/>
            <a:ext cx="162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7516183" y="3681171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cxnSp>
        <p:nvCxnSpPr>
          <p:cNvPr id="58" name="Straight Connector 57"/>
          <p:cNvCxnSpPr>
            <a:stCxn id="16" idx="5"/>
            <a:endCxn id="56" idx="1"/>
          </p:cNvCxnSpPr>
          <p:nvPr/>
        </p:nvCxnSpPr>
        <p:spPr>
          <a:xfrm>
            <a:off x="6904038" y="2913063"/>
            <a:ext cx="633412" cy="790575"/>
          </a:xfrm>
          <a:prstGeom prst="line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16" idx="3"/>
            <a:endCxn id="9" idx="7"/>
          </p:cNvCxnSpPr>
          <p:nvPr/>
        </p:nvCxnSpPr>
        <p:spPr>
          <a:xfrm flipH="1">
            <a:off x="4465638" y="2913063"/>
            <a:ext cx="2336800" cy="198596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156450" y="3048000"/>
            <a:ext cx="4191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320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729288" y="2581275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130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588000" y="3865563"/>
            <a:ext cx="420688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743450" y="3517900"/>
            <a:ext cx="420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150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240088" y="4695825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898650" y="4235450"/>
            <a:ext cx="420688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528888" y="4224338"/>
            <a:ext cx="420687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120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014538" y="3517900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148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051050" y="2727325"/>
            <a:ext cx="4191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260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967038" y="2427288"/>
            <a:ext cx="341312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40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417888" y="2138363"/>
            <a:ext cx="341312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50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348038" y="2514600"/>
            <a:ext cx="341312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60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668713" y="3543300"/>
            <a:ext cx="419100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155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060825" y="2584450"/>
            <a:ext cx="420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120</a:t>
            </a:r>
          </a:p>
        </p:txBody>
      </p:sp>
      <p:sp>
        <p:nvSpPr>
          <p:cNvPr id="35880" name="TextBox 120"/>
          <p:cNvSpPr txBox="1">
            <a:spLocks noChangeArrowheads="1"/>
          </p:cNvSpPr>
          <p:nvPr/>
        </p:nvSpPr>
        <p:spPr bwMode="auto">
          <a:xfrm>
            <a:off x="911225" y="3379788"/>
            <a:ext cx="7921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Chicago</a:t>
            </a:r>
          </a:p>
        </p:txBody>
      </p:sp>
      <p:sp>
        <p:nvSpPr>
          <p:cNvPr id="35881" name="TextBox 121"/>
          <p:cNvSpPr txBox="1">
            <a:spLocks noChangeArrowheads="1"/>
          </p:cNvSpPr>
          <p:nvPr/>
        </p:nvSpPr>
        <p:spPr bwMode="auto">
          <a:xfrm>
            <a:off x="2062163" y="5033963"/>
            <a:ext cx="1085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Indianapolis</a:t>
            </a:r>
          </a:p>
        </p:txBody>
      </p:sp>
      <p:sp>
        <p:nvSpPr>
          <p:cNvPr id="35882" name="TextBox 122"/>
          <p:cNvSpPr txBox="1">
            <a:spLocks noChangeArrowheads="1"/>
          </p:cNvSpPr>
          <p:nvPr/>
        </p:nvSpPr>
        <p:spPr bwMode="auto">
          <a:xfrm>
            <a:off x="3989388" y="5033963"/>
            <a:ext cx="9382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Columbus</a:t>
            </a:r>
          </a:p>
        </p:txBody>
      </p:sp>
      <p:sp>
        <p:nvSpPr>
          <p:cNvPr id="35883" name="TextBox 123"/>
          <p:cNvSpPr txBox="1">
            <a:spLocks noChangeArrowheads="1"/>
          </p:cNvSpPr>
          <p:nvPr/>
        </p:nvSpPr>
        <p:spPr bwMode="auto">
          <a:xfrm>
            <a:off x="2555875" y="3746500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Fort</a:t>
            </a:r>
            <a:br>
              <a:rPr lang="en-US" altLang="en-US" sz="1200" b="1">
                <a:solidFill>
                  <a:srgbClr val="000000"/>
                </a:solidFill>
              </a:rPr>
            </a:br>
            <a:r>
              <a:rPr lang="en-US" altLang="en-US" sz="1200" b="1">
                <a:solidFill>
                  <a:srgbClr val="000000"/>
                </a:solidFill>
              </a:rPr>
              <a:t>Wayne</a:t>
            </a:r>
          </a:p>
        </p:txBody>
      </p:sp>
      <p:sp>
        <p:nvSpPr>
          <p:cNvPr id="35884" name="TextBox 124"/>
          <p:cNvSpPr txBox="1">
            <a:spLocks noChangeArrowheads="1"/>
          </p:cNvSpPr>
          <p:nvPr/>
        </p:nvSpPr>
        <p:spPr bwMode="auto">
          <a:xfrm>
            <a:off x="2689225" y="1817688"/>
            <a:ext cx="939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Ann Arbor</a:t>
            </a:r>
          </a:p>
        </p:txBody>
      </p:sp>
      <p:sp>
        <p:nvSpPr>
          <p:cNvPr id="35885" name="TextBox 125"/>
          <p:cNvSpPr txBox="1">
            <a:spLocks noChangeArrowheads="1"/>
          </p:cNvSpPr>
          <p:nvPr/>
        </p:nvSpPr>
        <p:spPr bwMode="auto">
          <a:xfrm>
            <a:off x="3841750" y="2149475"/>
            <a:ext cx="6810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Detroit</a:t>
            </a:r>
          </a:p>
        </p:txBody>
      </p:sp>
      <p:sp>
        <p:nvSpPr>
          <p:cNvPr id="35886" name="TextBox 126"/>
          <p:cNvSpPr txBox="1">
            <a:spLocks noChangeArrowheads="1"/>
          </p:cNvSpPr>
          <p:nvPr/>
        </p:nvSpPr>
        <p:spPr bwMode="auto">
          <a:xfrm>
            <a:off x="3408363" y="2895600"/>
            <a:ext cx="6794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Toledo</a:t>
            </a:r>
          </a:p>
        </p:txBody>
      </p:sp>
      <p:sp>
        <p:nvSpPr>
          <p:cNvPr id="35887" name="TextBox 127"/>
          <p:cNvSpPr txBox="1">
            <a:spLocks noChangeArrowheads="1"/>
          </p:cNvSpPr>
          <p:nvPr/>
        </p:nvSpPr>
        <p:spPr bwMode="auto">
          <a:xfrm>
            <a:off x="4575175" y="2492375"/>
            <a:ext cx="911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Cleveland</a:t>
            </a:r>
          </a:p>
        </p:txBody>
      </p:sp>
      <p:sp>
        <p:nvSpPr>
          <p:cNvPr id="35888" name="TextBox 128"/>
          <p:cNvSpPr txBox="1">
            <a:spLocks noChangeArrowheads="1"/>
          </p:cNvSpPr>
          <p:nvPr/>
        </p:nvSpPr>
        <p:spPr bwMode="auto">
          <a:xfrm>
            <a:off x="6326188" y="2492375"/>
            <a:ext cx="955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Pittsburgh</a:t>
            </a:r>
          </a:p>
        </p:txBody>
      </p:sp>
      <p:sp>
        <p:nvSpPr>
          <p:cNvPr id="35889" name="TextBox 129"/>
          <p:cNvSpPr txBox="1">
            <a:spLocks noChangeArrowheads="1"/>
          </p:cNvSpPr>
          <p:nvPr/>
        </p:nvSpPr>
        <p:spPr bwMode="auto">
          <a:xfrm>
            <a:off x="7366000" y="3894138"/>
            <a:ext cx="10937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Philadelphia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556250" y="4827588"/>
            <a:ext cx="3200400" cy="14970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US" dirty="0"/>
              <a:t>In a </a:t>
            </a:r>
            <a:r>
              <a:rPr lang="en-US" i="1" dirty="0"/>
              <a:t>simple path</a:t>
            </a:r>
            <a:r>
              <a:rPr lang="en-US" dirty="0"/>
              <a:t>, the vertices and edges are distinct except that the first and last vertex may be the same</a:t>
            </a:r>
          </a:p>
        </p:txBody>
      </p:sp>
      <p:sp>
        <p:nvSpPr>
          <p:cNvPr id="3" name="Rectangle 2"/>
          <p:cNvSpPr/>
          <p:nvPr/>
        </p:nvSpPr>
        <p:spPr>
          <a:xfrm>
            <a:off x="685800" y="5575300"/>
            <a:ext cx="2206625" cy="90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This path is NOT a simple path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Paths and Cycles </a:t>
            </a:r>
            <a:r>
              <a:rPr lang="en-US" altLang="en-US" smtClean="0"/>
              <a:t>(cont.)</a:t>
            </a:r>
          </a:p>
        </p:txBody>
      </p:sp>
      <p:sp>
        <p:nvSpPr>
          <p:cNvPr id="7" name="Oval 6"/>
          <p:cNvSpPr/>
          <p:nvPr/>
        </p:nvSpPr>
        <p:spPr>
          <a:xfrm>
            <a:off x="2598378" y="487680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343400" y="487680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676400" y="3442493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437661" y="3852162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203524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77865" y="2094223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21145" y="242082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974057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81800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cxnSp>
        <p:nvCxnSpPr>
          <p:cNvPr id="18" name="Straight Connector 17"/>
          <p:cNvCxnSpPr>
            <a:stCxn id="7" idx="6"/>
            <a:endCxn id="9" idx="2"/>
          </p:cNvCxnSpPr>
          <p:nvPr/>
        </p:nvCxnSpPr>
        <p:spPr>
          <a:xfrm>
            <a:off x="2741613" y="4953000"/>
            <a:ext cx="16017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0"/>
            <a:endCxn id="11" idx="4"/>
          </p:cNvCxnSpPr>
          <p:nvPr/>
        </p:nvCxnSpPr>
        <p:spPr>
          <a:xfrm flipH="1" flipV="1">
            <a:off x="2509838" y="4005263"/>
            <a:ext cx="160337" cy="871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0"/>
            <a:endCxn id="10" idx="5"/>
          </p:cNvCxnSpPr>
          <p:nvPr/>
        </p:nvCxnSpPr>
        <p:spPr>
          <a:xfrm flipH="1" flipV="1">
            <a:off x="1798638" y="3571875"/>
            <a:ext cx="871537" cy="130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2"/>
            <a:endCxn id="10" idx="5"/>
          </p:cNvCxnSpPr>
          <p:nvPr/>
        </p:nvCxnSpPr>
        <p:spPr>
          <a:xfrm flipH="1" flipV="1">
            <a:off x="1798638" y="3571875"/>
            <a:ext cx="639762" cy="357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0"/>
            <a:endCxn id="13" idx="4"/>
          </p:cNvCxnSpPr>
          <p:nvPr/>
        </p:nvCxnSpPr>
        <p:spPr>
          <a:xfrm flipH="1" flipV="1">
            <a:off x="3249613" y="2246313"/>
            <a:ext cx="25400" cy="536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6"/>
            <a:endCxn id="14" idx="3"/>
          </p:cNvCxnSpPr>
          <p:nvPr/>
        </p:nvCxnSpPr>
        <p:spPr>
          <a:xfrm flipV="1">
            <a:off x="3348038" y="2551113"/>
            <a:ext cx="493712" cy="30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4" idx="2"/>
            <a:endCxn id="13" idx="5"/>
          </p:cNvCxnSpPr>
          <p:nvPr/>
        </p:nvCxnSpPr>
        <p:spPr>
          <a:xfrm flipH="1" flipV="1">
            <a:off x="3300413" y="2224088"/>
            <a:ext cx="520700" cy="273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3"/>
            <a:endCxn id="10" idx="7"/>
          </p:cNvCxnSpPr>
          <p:nvPr/>
        </p:nvCxnSpPr>
        <p:spPr>
          <a:xfrm flipH="1">
            <a:off x="1798638" y="2224088"/>
            <a:ext cx="1400175" cy="124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2" idx="4"/>
            <a:endCxn id="9" idx="0"/>
          </p:cNvCxnSpPr>
          <p:nvPr/>
        </p:nvCxnSpPr>
        <p:spPr>
          <a:xfrm>
            <a:off x="3275013" y="2935288"/>
            <a:ext cx="1139825" cy="1941512"/>
          </a:xfrm>
          <a:prstGeom prst="line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9" idx="0"/>
            <a:endCxn id="15" idx="3"/>
          </p:cNvCxnSpPr>
          <p:nvPr/>
        </p:nvCxnSpPr>
        <p:spPr>
          <a:xfrm flipV="1">
            <a:off x="4414838" y="2913063"/>
            <a:ext cx="581025" cy="1963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6"/>
            <a:endCxn id="16" idx="2"/>
          </p:cNvCxnSpPr>
          <p:nvPr/>
        </p:nvCxnSpPr>
        <p:spPr>
          <a:xfrm>
            <a:off x="5118100" y="2859088"/>
            <a:ext cx="166370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5" idx="2"/>
            <a:endCxn id="12" idx="6"/>
          </p:cNvCxnSpPr>
          <p:nvPr/>
        </p:nvCxnSpPr>
        <p:spPr>
          <a:xfrm flipH="1">
            <a:off x="3348038" y="2859088"/>
            <a:ext cx="1625600" cy="0"/>
          </a:xfrm>
          <a:prstGeom prst="line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7516183" y="3681171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cxnSp>
        <p:nvCxnSpPr>
          <p:cNvPr id="58" name="Straight Connector 57"/>
          <p:cNvCxnSpPr>
            <a:stCxn id="16" idx="5"/>
            <a:endCxn id="56" idx="1"/>
          </p:cNvCxnSpPr>
          <p:nvPr/>
        </p:nvCxnSpPr>
        <p:spPr>
          <a:xfrm>
            <a:off x="6904038" y="2913063"/>
            <a:ext cx="633412" cy="790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16" idx="3"/>
            <a:endCxn id="9" idx="7"/>
          </p:cNvCxnSpPr>
          <p:nvPr/>
        </p:nvCxnSpPr>
        <p:spPr>
          <a:xfrm flipH="1">
            <a:off x="4465638" y="2913063"/>
            <a:ext cx="2336800" cy="198596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156450" y="3048000"/>
            <a:ext cx="4191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320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729288" y="2581275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130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588000" y="3865563"/>
            <a:ext cx="420688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743450" y="3517900"/>
            <a:ext cx="420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150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240088" y="4695825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898650" y="4235450"/>
            <a:ext cx="420688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528888" y="4224338"/>
            <a:ext cx="420687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120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014538" y="3517900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148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051050" y="2727325"/>
            <a:ext cx="4191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260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967038" y="2427288"/>
            <a:ext cx="341312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40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417888" y="2138363"/>
            <a:ext cx="341312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50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348038" y="2514600"/>
            <a:ext cx="341312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60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668713" y="3543300"/>
            <a:ext cx="419100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155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060825" y="2584450"/>
            <a:ext cx="420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120</a:t>
            </a:r>
          </a:p>
        </p:txBody>
      </p:sp>
      <p:sp>
        <p:nvSpPr>
          <p:cNvPr id="36904" name="TextBox 120"/>
          <p:cNvSpPr txBox="1">
            <a:spLocks noChangeArrowheads="1"/>
          </p:cNvSpPr>
          <p:nvPr/>
        </p:nvSpPr>
        <p:spPr bwMode="auto">
          <a:xfrm>
            <a:off x="911225" y="3379788"/>
            <a:ext cx="7921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Chicago</a:t>
            </a:r>
          </a:p>
        </p:txBody>
      </p:sp>
      <p:sp>
        <p:nvSpPr>
          <p:cNvPr id="36905" name="TextBox 121"/>
          <p:cNvSpPr txBox="1">
            <a:spLocks noChangeArrowheads="1"/>
          </p:cNvSpPr>
          <p:nvPr/>
        </p:nvSpPr>
        <p:spPr bwMode="auto">
          <a:xfrm>
            <a:off x="2062163" y="5033963"/>
            <a:ext cx="1085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Indianapolis</a:t>
            </a:r>
          </a:p>
        </p:txBody>
      </p:sp>
      <p:sp>
        <p:nvSpPr>
          <p:cNvPr id="36906" name="TextBox 122"/>
          <p:cNvSpPr txBox="1">
            <a:spLocks noChangeArrowheads="1"/>
          </p:cNvSpPr>
          <p:nvPr/>
        </p:nvSpPr>
        <p:spPr bwMode="auto">
          <a:xfrm>
            <a:off x="3989388" y="5033963"/>
            <a:ext cx="9382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Columbus</a:t>
            </a:r>
          </a:p>
        </p:txBody>
      </p:sp>
      <p:sp>
        <p:nvSpPr>
          <p:cNvPr id="36907" name="TextBox 123"/>
          <p:cNvSpPr txBox="1">
            <a:spLocks noChangeArrowheads="1"/>
          </p:cNvSpPr>
          <p:nvPr/>
        </p:nvSpPr>
        <p:spPr bwMode="auto">
          <a:xfrm>
            <a:off x="2555875" y="3746500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Fort</a:t>
            </a:r>
            <a:br>
              <a:rPr lang="en-US" altLang="en-US" sz="1200" b="1">
                <a:solidFill>
                  <a:srgbClr val="000000"/>
                </a:solidFill>
              </a:rPr>
            </a:br>
            <a:r>
              <a:rPr lang="en-US" altLang="en-US" sz="1200" b="1">
                <a:solidFill>
                  <a:srgbClr val="000000"/>
                </a:solidFill>
              </a:rPr>
              <a:t>Wayne</a:t>
            </a:r>
          </a:p>
        </p:txBody>
      </p:sp>
      <p:sp>
        <p:nvSpPr>
          <p:cNvPr id="36908" name="TextBox 124"/>
          <p:cNvSpPr txBox="1">
            <a:spLocks noChangeArrowheads="1"/>
          </p:cNvSpPr>
          <p:nvPr/>
        </p:nvSpPr>
        <p:spPr bwMode="auto">
          <a:xfrm>
            <a:off x="2689225" y="1817688"/>
            <a:ext cx="939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Ann Arbor</a:t>
            </a:r>
          </a:p>
        </p:txBody>
      </p:sp>
      <p:sp>
        <p:nvSpPr>
          <p:cNvPr id="36909" name="TextBox 125"/>
          <p:cNvSpPr txBox="1">
            <a:spLocks noChangeArrowheads="1"/>
          </p:cNvSpPr>
          <p:nvPr/>
        </p:nvSpPr>
        <p:spPr bwMode="auto">
          <a:xfrm>
            <a:off x="3841750" y="2149475"/>
            <a:ext cx="6810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Detroit</a:t>
            </a:r>
          </a:p>
        </p:txBody>
      </p:sp>
      <p:sp>
        <p:nvSpPr>
          <p:cNvPr id="36910" name="TextBox 126"/>
          <p:cNvSpPr txBox="1">
            <a:spLocks noChangeArrowheads="1"/>
          </p:cNvSpPr>
          <p:nvPr/>
        </p:nvSpPr>
        <p:spPr bwMode="auto">
          <a:xfrm>
            <a:off x="3408363" y="2895600"/>
            <a:ext cx="6794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Toledo</a:t>
            </a:r>
          </a:p>
        </p:txBody>
      </p:sp>
      <p:sp>
        <p:nvSpPr>
          <p:cNvPr id="36911" name="TextBox 127"/>
          <p:cNvSpPr txBox="1">
            <a:spLocks noChangeArrowheads="1"/>
          </p:cNvSpPr>
          <p:nvPr/>
        </p:nvSpPr>
        <p:spPr bwMode="auto">
          <a:xfrm>
            <a:off x="4575175" y="2492375"/>
            <a:ext cx="911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Cleveland</a:t>
            </a:r>
          </a:p>
        </p:txBody>
      </p:sp>
      <p:sp>
        <p:nvSpPr>
          <p:cNvPr id="36912" name="TextBox 128"/>
          <p:cNvSpPr txBox="1">
            <a:spLocks noChangeArrowheads="1"/>
          </p:cNvSpPr>
          <p:nvPr/>
        </p:nvSpPr>
        <p:spPr bwMode="auto">
          <a:xfrm>
            <a:off x="6326188" y="2492375"/>
            <a:ext cx="955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Pittsburgh</a:t>
            </a:r>
          </a:p>
        </p:txBody>
      </p:sp>
      <p:sp>
        <p:nvSpPr>
          <p:cNvPr id="36913" name="TextBox 129"/>
          <p:cNvSpPr txBox="1">
            <a:spLocks noChangeArrowheads="1"/>
          </p:cNvSpPr>
          <p:nvPr/>
        </p:nvSpPr>
        <p:spPr bwMode="auto">
          <a:xfrm>
            <a:off x="7366000" y="3894138"/>
            <a:ext cx="10937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Philadelphia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556250" y="4827588"/>
            <a:ext cx="3200400" cy="14970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US" dirty="0"/>
              <a:t>A </a:t>
            </a:r>
            <a:r>
              <a:rPr lang="en-US" i="1" dirty="0"/>
              <a:t>cycle</a:t>
            </a:r>
            <a:r>
              <a:rPr lang="en-US" dirty="0"/>
              <a:t> is a simple path in which only the first and final vertices are the same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Paths and Cycles </a:t>
            </a:r>
            <a:r>
              <a:rPr lang="en-US" altLang="en-US" smtClean="0"/>
              <a:t>(cont.)</a:t>
            </a:r>
          </a:p>
        </p:txBody>
      </p:sp>
      <p:sp>
        <p:nvSpPr>
          <p:cNvPr id="7" name="Oval 6"/>
          <p:cNvSpPr/>
          <p:nvPr/>
        </p:nvSpPr>
        <p:spPr>
          <a:xfrm>
            <a:off x="2598378" y="487680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343400" y="487680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676400" y="3442493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437661" y="3852162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203524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77865" y="2094223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21145" y="242082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974057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81800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cxnSp>
        <p:nvCxnSpPr>
          <p:cNvPr id="18" name="Straight Connector 17"/>
          <p:cNvCxnSpPr>
            <a:stCxn id="7" idx="6"/>
            <a:endCxn id="9" idx="2"/>
          </p:cNvCxnSpPr>
          <p:nvPr/>
        </p:nvCxnSpPr>
        <p:spPr>
          <a:xfrm>
            <a:off x="2741613" y="4953000"/>
            <a:ext cx="16017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0"/>
            <a:endCxn id="11" idx="4"/>
          </p:cNvCxnSpPr>
          <p:nvPr/>
        </p:nvCxnSpPr>
        <p:spPr>
          <a:xfrm flipH="1" flipV="1">
            <a:off x="2509838" y="4005263"/>
            <a:ext cx="160337" cy="871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0"/>
            <a:endCxn id="10" idx="5"/>
          </p:cNvCxnSpPr>
          <p:nvPr/>
        </p:nvCxnSpPr>
        <p:spPr>
          <a:xfrm flipH="1" flipV="1">
            <a:off x="1798638" y="3571875"/>
            <a:ext cx="871537" cy="130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2"/>
            <a:endCxn id="10" idx="5"/>
          </p:cNvCxnSpPr>
          <p:nvPr/>
        </p:nvCxnSpPr>
        <p:spPr>
          <a:xfrm flipH="1" flipV="1">
            <a:off x="1798638" y="3571875"/>
            <a:ext cx="639762" cy="357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0"/>
            <a:endCxn id="13" idx="4"/>
          </p:cNvCxnSpPr>
          <p:nvPr/>
        </p:nvCxnSpPr>
        <p:spPr>
          <a:xfrm flipH="1" flipV="1">
            <a:off x="3249613" y="2246313"/>
            <a:ext cx="25400" cy="536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6"/>
            <a:endCxn id="14" idx="3"/>
          </p:cNvCxnSpPr>
          <p:nvPr/>
        </p:nvCxnSpPr>
        <p:spPr>
          <a:xfrm flipV="1">
            <a:off x="3348038" y="2551113"/>
            <a:ext cx="493712" cy="30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4" idx="2"/>
            <a:endCxn id="13" idx="5"/>
          </p:cNvCxnSpPr>
          <p:nvPr/>
        </p:nvCxnSpPr>
        <p:spPr>
          <a:xfrm flipH="1" flipV="1">
            <a:off x="3300413" y="2224088"/>
            <a:ext cx="520700" cy="273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3"/>
            <a:endCxn id="10" idx="7"/>
          </p:cNvCxnSpPr>
          <p:nvPr/>
        </p:nvCxnSpPr>
        <p:spPr>
          <a:xfrm flipH="1">
            <a:off x="1798638" y="2224088"/>
            <a:ext cx="1400175" cy="124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2" idx="4"/>
            <a:endCxn id="9" idx="0"/>
          </p:cNvCxnSpPr>
          <p:nvPr/>
        </p:nvCxnSpPr>
        <p:spPr>
          <a:xfrm>
            <a:off x="3275013" y="2935288"/>
            <a:ext cx="1139825" cy="1941512"/>
          </a:xfrm>
          <a:prstGeom prst="line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9" idx="0"/>
            <a:endCxn id="15" idx="3"/>
          </p:cNvCxnSpPr>
          <p:nvPr/>
        </p:nvCxnSpPr>
        <p:spPr>
          <a:xfrm flipV="1">
            <a:off x="4414838" y="2913063"/>
            <a:ext cx="581025" cy="1963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6"/>
            <a:endCxn id="16" idx="2"/>
          </p:cNvCxnSpPr>
          <p:nvPr/>
        </p:nvCxnSpPr>
        <p:spPr>
          <a:xfrm>
            <a:off x="5118100" y="2859088"/>
            <a:ext cx="166370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5" idx="2"/>
            <a:endCxn id="12" idx="6"/>
          </p:cNvCxnSpPr>
          <p:nvPr/>
        </p:nvCxnSpPr>
        <p:spPr>
          <a:xfrm flipH="1">
            <a:off x="3348038" y="2859088"/>
            <a:ext cx="1625600" cy="0"/>
          </a:xfrm>
          <a:prstGeom prst="line">
            <a:avLst/>
          </a:prstGeom>
          <a:ln w="381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7516183" y="3681171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cxnSp>
        <p:nvCxnSpPr>
          <p:cNvPr id="58" name="Straight Connector 57"/>
          <p:cNvCxnSpPr>
            <a:stCxn id="16" idx="5"/>
            <a:endCxn id="56" idx="1"/>
          </p:cNvCxnSpPr>
          <p:nvPr/>
        </p:nvCxnSpPr>
        <p:spPr>
          <a:xfrm>
            <a:off x="6904038" y="2913063"/>
            <a:ext cx="633412" cy="790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16" idx="3"/>
            <a:endCxn id="9" idx="7"/>
          </p:cNvCxnSpPr>
          <p:nvPr/>
        </p:nvCxnSpPr>
        <p:spPr>
          <a:xfrm flipH="1">
            <a:off x="4465638" y="2913063"/>
            <a:ext cx="2336800" cy="1985962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156450" y="3048000"/>
            <a:ext cx="4191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320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729288" y="2581275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130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588000" y="3865563"/>
            <a:ext cx="420688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743450" y="3517900"/>
            <a:ext cx="420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150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240088" y="4695825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898650" y="4235450"/>
            <a:ext cx="420688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528888" y="4224338"/>
            <a:ext cx="420687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120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014538" y="3517900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148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051050" y="2727325"/>
            <a:ext cx="4191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260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967038" y="2427288"/>
            <a:ext cx="341312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40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417888" y="2138363"/>
            <a:ext cx="341312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50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348038" y="2514600"/>
            <a:ext cx="341312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60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668713" y="3543300"/>
            <a:ext cx="419100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155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060825" y="2584450"/>
            <a:ext cx="420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120</a:t>
            </a:r>
          </a:p>
        </p:txBody>
      </p:sp>
      <p:sp>
        <p:nvSpPr>
          <p:cNvPr id="37928" name="TextBox 120"/>
          <p:cNvSpPr txBox="1">
            <a:spLocks noChangeArrowheads="1"/>
          </p:cNvSpPr>
          <p:nvPr/>
        </p:nvSpPr>
        <p:spPr bwMode="auto">
          <a:xfrm>
            <a:off x="911225" y="3379788"/>
            <a:ext cx="7921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Chicago</a:t>
            </a:r>
          </a:p>
        </p:txBody>
      </p:sp>
      <p:sp>
        <p:nvSpPr>
          <p:cNvPr id="37929" name="TextBox 121"/>
          <p:cNvSpPr txBox="1">
            <a:spLocks noChangeArrowheads="1"/>
          </p:cNvSpPr>
          <p:nvPr/>
        </p:nvSpPr>
        <p:spPr bwMode="auto">
          <a:xfrm>
            <a:off x="2062163" y="5033963"/>
            <a:ext cx="1085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Indianapolis</a:t>
            </a:r>
          </a:p>
        </p:txBody>
      </p:sp>
      <p:sp>
        <p:nvSpPr>
          <p:cNvPr id="37930" name="TextBox 122"/>
          <p:cNvSpPr txBox="1">
            <a:spLocks noChangeArrowheads="1"/>
          </p:cNvSpPr>
          <p:nvPr/>
        </p:nvSpPr>
        <p:spPr bwMode="auto">
          <a:xfrm>
            <a:off x="3989388" y="5033963"/>
            <a:ext cx="9382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Columbus</a:t>
            </a:r>
          </a:p>
        </p:txBody>
      </p:sp>
      <p:sp>
        <p:nvSpPr>
          <p:cNvPr id="37931" name="TextBox 123"/>
          <p:cNvSpPr txBox="1">
            <a:spLocks noChangeArrowheads="1"/>
          </p:cNvSpPr>
          <p:nvPr/>
        </p:nvSpPr>
        <p:spPr bwMode="auto">
          <a:xfrm>
            <a:off x="2555875" y="3746500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Fort</a:t>
            </a:r>
            <a:br>
              <a:rPr lang="en-US" altLang="en-US" sz="1200" b="1">
                <a:solidFill>
                  <a:srgbClr val="000000"/>
                </a:solidFill>
              </a:rPr>
            </a:br>
            <a:r>
              <a:rPr lang="en-US" altLang="en-US" sz="1200" b="1">
                <a:solidFill>
                  <a:srgbClr val="000000"/>
                </a:solidFill>
              </a:rPr>
              <a:t>Wayne</a:t>
            </a:r>
          </a:p>
        </p:txBody>
      </p:sp>
      <p:sp>
        <p:nvSpPr>
          <p:cNvPr id="37932" name="TextBox 124"/>
          <p:cNvSpPr txBox="1">
            <a:spLocks noChangeArrowheads="1"/>
          </p:cNvSpPr>
          <p:nvPr/>
        </p:nvSpPr>
        <p:spPr bwMode="auto">
          <a:xfrm>
            <a:off x="2689225" y="1817688"/>
            <a:ext cx="939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Ann Arbor</a:t>
            </a:r>
          </a:p>
        </p:txBody>
      </p:sp>
      <p:sp>
        <p:nvSpPr>
          <p:cNvPr id="37933" name="TextBox 125"/>
          <p:cNvSpPr txBox="1">
            <a:spLocks noChangeArrowheads="1"/>
          </p:cNvSpPr>
          <p:nvPr/>
        </p:nvSpPr>
        <p:spPr bwMode="auto">
          <a:xfrm>
            <a:off x="3841750" y="2149475"/>
            <a:ext cx="6810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Detroit</a:t>
            </a:r>
          </a:p>
        </p:txBody>
      </p:sp>
      <p:sp>
        <p:nvSpPr>
          <p:cNvPr id="37934" name="TextBox 126"/>
          <p:cNvSpPr txBox="1">
            <a:spLocks noChangeArrowheads="1"/>
          </p:cNvSpPr>
          <p:nvPr/>
        </p:nvSpPr>
        <p:spPr bwMode="auto">
          <a:xfrm>
            <a:off x="3408363" y="2895600"/>
            <a:ext cx="6794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Toledo</a:t>
            </a:r>
          </a:p>
        </p:txBody>
      </p:sp>
      <p:sp>
        <p:nvSpPr>
          <p:cNvPr id="37935" name="TextBox 127"/>
          <p:cNvSpPr txBox="1">
            <a:spLocks noChangeArrowheads="1"/>
          </p:cNvSpPr>
          <p:nvPr/>
        </p:nvSpPr>
        <p:spPr bwMode="auto">
          <a:xfrm>
            <a:off x="4575175" y="2492375"/>
            <a:ext cx="911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Cleveland</a:t>
            </a:r>
          </a:p>
        </p:txBody>
      </p:sp>
      <p:sp>
        <p:nvSpPr>
          <p:cNvPr id="37936" name="TextBox 128"/>
          <p:cNvSpPr txBox="1">
            <a:spLocks noChangeArrowheads="1"/>
          </p:cNvSpPr>
          <p:nvPr/>
        </p:nvSpPr>
        <p:spPr bwMode="auto">
          <a:xfrm>
            <a:off x="6326188" y="2492375"/>
            <a:ext cx="955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Pittsburgh</a:t>
            </a:r>
          </a:p>
        </p:txBody>
      </p:sp>
      <p:sp>
        <p:nvSpPr>
          <p:cNvPr id="37937" name="TextBox 129"/>
          <p:cNvSpPr txBox="1">
            <a:spLocks noChangeArrowheads="1"/>
          </p:cNvSpPr>
          <p:nvPr/>
        </p:nvSpPr>
        <p:spPr bwMode="auto">
          <a:xfrm>
            <a:off x="7366000" y="3894138"/>
            <a:ext cx="10937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Philadelphia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556250" y="4827588"/>
            <a:ext cx="3200400" cy="14970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US" dirty="0"/>
              <a:t>A </a:t>
            </a:r>
            <a:r>
              <a:rPr lang="en-US" i="1" dirty="0"/>
              <a:t>cycle</a:t>
            </a:r>
            <a:r>
              <a:rPr lang="en-US" dirty="0"/>
              <a:t> is a simple path in which only the first and final vertices are the same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85800" y="5353050"/>
            <a:ext cx="4267200" cy="1276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 an undirected graph a cycle must contain at least three distinct vertices</a:t>
            </a:r>
          </a:p>
          <a:p>
            <a:pPr algn="ctr">
              <a:defRPr/>
            </a:pPr>
            <a:r>
              <a:rPr lang="en-US" dirty="0"/>
              <a:t>Pittsburgh → Columbus → Pittsburgh</a:t>
            </a:r>
          </a:p>
          <a:p>
            <a:pPr algn="ctr">
              <a:defRPr/>
            </a:pPr>
            <a:r>
              <a:rPr lang="en-US" dirty="0"/>
              <a:t>is not a cycle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Paths and Cycles </a:t>
            </a:r>
            <a:r>
              <a:rPr lang="en-US" altLang="en-US" smtClean="0"/>
              <a:t>(cont.)</a:t>
            </a:r>
          </a:p>
        </p:txBody>
      </p:sp>
      <p:sp>
        <p:nvSpPr>
          <p:cNvPr id="7" name="Oval 6"/>
          <p:cNvSpPr/>
          <p:nvPr/>
        </p:nvSpPr>
        <p:spPr>
          <a:xfrm>
            <a:off x="2598378" y="487680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343400" y="487680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676400" y="3442493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437661" y="3852162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203524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77865" y="2094223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21145" y="242082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974057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81800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cxnSp>
        <p:nvCxnSpPr>
          <p:cNvPr id="18" name="Straight Connector 17"/>
          <p:cNvCxnSpPr>
            <a:stCxn id="7" idx="6"/>
            <a:endCxn id="9" idx="2"/>
          </p:cNvCxnSpPr>
          <p:nvPr/>
        </p:nvCxnSpPr>
        <p:spPr>
          <a:xfrm>
            <a:off x="2741613" y="4953000"/>
            <a:ext cx="16017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0"/>
            <a:endCxn id="11" idx="4"/>
          </p:cNvCxnSpPr>
          <p:nvPr/>
        </p:nvCxnSpPr>
        <p:spPr>
          <a:xfrm flipH="1" flipV="1">
            <a:off x="2509838" y="4005263"/>
            <a:ext cx="160337" cy="871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0"/>
            <a:endCxn id="10" idx="5"/>
          </p:cNvCxnSpPr>
          <p:nvPr/>
        </p:nvCxnSpPr>
        <p:spPr>
          <a:xfrm flipH="1" flipV="1">
            <a:off x="1798638" y="3571875"/>
            <a:ext cx="871537" cy="130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2"/>
            <a:endCxn id="10" idx="5"/>
          </p:cNvCxnSpPr>
          <p:nvPr/>
        </p:nvCxnSpPr>
        <p:spPr>
          <a:xfrm flipH="1" flipV="1">
            <a:off x="1798638" y="3571875"/>
            <a:ext cx="639762" cy="357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0"/>
            <a:endCxn id="13" idx="4"/>
          </p:cNvCxnSpPr>
          <p:nvPr/>
        </p:nvCxnSpPr>
        <p:spPr>
          <a:xfrm flipH="1" flipV="1">
            <a:off x="3249613" y="2246313"/>
            <a:ext cx="25400" cy="536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6"/>
            <a:endCxn id="14" idx="3"/>
          </p:cNvCxnSpPr>
          <p:nvPr/>
        </p:nvCxnSpPr>
        <p:spPr>
          <a:xfrm flipV="1">
            <a:off x="3348038" y="2551113"/>
            <a:ext cx="493712" cy="30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4" idx="2"/>
            <a:endCxn id="13" idx="5"/>
          </p:cNvCxnSpPr>
          <p:nvPr/>
        </p:nvCxnSpPr>
        <p:spPr>
          <a:xfrm flipH="1" flipV="1">
            <a:off x="3300413" y="2224088"/>
            <a:ext cx="520700" cy="273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3"/>
            <a:endCxn id="10" idx="7"/>
          </p:cNvCxnSpPr>
          <p:nvPr/>
        </p:nvCxnSpPr>
        <p:spPr>
          <a:xfrm flipH="1">
            <a:off x="1798638" y="2224088"/>
            <a:ext cx="1400175" cy="124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2" idx="4"/>
            <a:endCxn id="9" idx="0"/>
          </p:cNvCxnSpPr>
          <p:nvPr/>
        </p:nvCxnSpPr>
        <p:spPr>
          <a:xfrm>
            <a:off x="3275013" y="2935288"/>
            <a:ext cx="1139825" cy="1941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9" idx="0"/>
            <a:endCxn id="15" idx="3"/>
          </p:cNvCxnSpPr>
          <p:nvPr/>
        </p:nvCxnSpPr>
        <p:spPr>
          <a:xfrm flipV="1">
            <a:off x="4414838" y="2913063"/>
            <a:ext cx="581025" cy="1963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6"/>
            <a:endCxn id="16" idx="2"/>
          </p:cNvCxnSpPr>
          <p:nvPr/>
        </p:nvCxnSpPr>
        <p:spPr>
          <a:xfrm>
            <a:off x="5118100" y="2859088"/>
            <a:ext cx="1663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5" idx="2"/>
            <a:endCxn id="12" idx="6"/>
          </p:cNvCxnSpPr>
          <p:nvPr/>
        </p:nvCxnSpPr>
        <p:spPr>
          <a:xfrm flipH="1">
            <a:off x="3348038" y="2859088"/>
            <a:ext cx="162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7516183" y="3681171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cxnSp>
        <p:nvCxnSpPr>
          <p:cNvPr id="58" name="Straight Connector 57"/>
          <p:cNvCxnSpPr>
            <a:stCxn id="16" idx="5"/>
            <a:endCxn id="56" idx="1"/>
          </p:cNvCxnSpPr>
          <p:nvPr/>
        </p:nvCxnSpPr>
        <p:spPr>
          <a:xfrm>
            <a:off x="6904038" y="2913063"/>
            <a:ext cx="633412" cy="790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16" idx="3"/>
            <a:endCxn id="9" idx="7"/>
          </p:cNvCxnSpPr>
          <p:nvPr/>
        </p:nvCxnSpPr>
        <p:spPr>
          <a:xfrm flipH="1">
            <a:off x="4465638" y="2913063"/>
            <a:ext cx="2336800" cy="1985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156450" y="3048000"/>
            <a:ext cx="4191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320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729288" y="2581275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130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588000" y="3865563"/>
            <a:ext cx="420688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743450" y="3517900"/>
            <a:ext cx="420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150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240088" y="4695825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898650" y="4235450"/>
            <a:ext cx="420688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528888" y="4224338"/>
            <a:ext cx="420687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120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014538" y="3517900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148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051050" y="2727325"/>
            <a:ext cx="4191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260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967038" y="2427288"/>
            <a:ext cx="341312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40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417888" y="2138363"/>
            <a:ext cx="341312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50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348038" y="2514600"/>
            <a:ext cx="341312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60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668713" y="3543300"/>
            <a:ext cx="419100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155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060825" y="2584450"/>
            <a:ext cx="420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120</a:t>
            </a:r>
          </a:p>
        </p:txBody>
      </p:sp>
      <p:sp>
        <p:nvSpPr>
          <p:cNvPr id="38952" name="TextBox 120"/>
          <p:cNvSpPr txBox="1">
            <a:spLocks noChangeArrowheads="1"/>
          </p:cNvSpPr>
          <p:nvPr/>
        </p:nvSpPr>
        <p:spPr bwMode="auto">
          <a:xfrm>
            <a:off x="911225" y="3379788"/>
            <a:ext cx="7921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Chicago</a:t>
            </a:r>
          </a:p>
        </p:txBody>
      </p:sp>
      <p:sp>
        <p:nvSpPr>
          <p:cNvPr id="38953" name="TextBox 121"/>
          <p:cNvSpPr txBox="1">
            <a:spLocks noChangeArrowheads="1"/>
          </p:cNvSpPr>
          <p:nvPr/>
        </p:nvSpPr>
        <p:spPr bwMode="auto">
          <a:xfrm>
            <a:off x="2062163" y="5033963"/>
            <a:ext cx="1085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Indianapolis</a:t>
            </a:r>
          </a:p>
        </p:txBody>
      </p:sp>
      <p:sp>
        <p:nvSpPr>
          <p:cNvPr id="38954" name="TextBox 122"/>
          <p:cNvSpPr txBox="1">
            <a:spLocks noChangeArrowheads="1"/>
          </p:cNvSpPr>
          <p:nvPr/>
        </p:nvSpPr>
        <p:spPr bwMode="auto">
          <a:xfrm>
            <a:off x="3989388" y="5033963"/>
            <a:ext cx="9382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Columbus</a:t>
            </a:r>
          </a:p>
        </p:txBody>
      </p:sp>
      <p:sp>
        <p:nvSpPr>
          <p:cNvPr id="38955" name="TextBox 123"/>
          <p:cNvSpPr txBox="1">
            <a:spLocks noChangeArrowheads="1"/>
          </p:cNvSpPr>
          <p:nvPr/>
        </p:nvSpPr>
        <p:spPr bwMode="auto">
          <a:xfrm>
            <a:off x="2555875" y="3746500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Fort</a:t>
            </a:r>
            <a:br>
              <a:rPr lang="en-US" altLang="en-US" sz="1200" b="1">
                <a:solidFill>
                  <a:srgbClr val="000000"/>
                </a:solidFill>
              </a:rPr>
            </a:br>
            <a:r>
              <a:rPr lang="en-US" altLang="en-US" sz="1200" b="1">
                <a:solidFill>
                  <a:srgbClr val="000000"/>
                </a:solidFill>
              </a:rPr>
              <a:t>Wayne</a:t>
            </a:r>
          </a:p>
        </p:txBody>
      </p:sp>
      <p:sp>
        <p:nvSpPr>
          <p:cNvPr id="38956" name="TextBox 124"/>
          <p:cNvSpPr txBox="1">
            <a:spLocks noChangeArrowheads="1"/>
          </p:cNvSpPr>
          <p:nvPr/>
        </p:nvSpPr>
        <p:spPr bwMode="auto">
          <a:xfrm>
            <a:off x="2689225" y="1817688"/>
            <a:ext cx="939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Ann Arbor</a:t>
            </a:r>
          </a:p>
        </p:txBody>
      </p:sp>
      <p:sp>
        <p:nvSpPr>
          <p:cNvPr id="38957" name="TextBox 125"/>
          <p:cNvSpPr txBox="1">
            <a:spLocks noChangeArrowheads="1"/>
          </p:cNvSpPr>
          <p:nvPr/>
        </p:nvSpPr>
        <p:spPr bwMode="auto">
          <a:xfrm>
            <a:off x="3841750" y="2149475"/>
            <a:ext cx="6810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Detroit</a:t>
            </a:r>
          </a:p>
        </p:txBody>
      </p:sp>
      <p:sp>
        <p:nvSpPr>
          <p:cNvPr id="38958" name="TextBox 126"/>
          <p:cNvSpPr txBox="1">
            <a:spLocks noChangeArrowheads="1"/>
          </p:cNvSpPr>
          <p:nvPr/>
        </p:nvSpPr>
        <p:spPr bwMode="auto">
          <a:xfrm>
            <a:off x="3408363" y="2895600"/>
            <a:ext cx="6794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Toledo</a:t>
            </a:r>
          </a:p>
        </p:txBody>
      </p:sp>
      <p:sp>
        <p:nvSpPr>
          <p:cNvPr id="38959" name="TextBox 127"/>
          <p:cNvSpPr txBox="1">
            <a:spLocks noChangeArrowheads="1"/>
          </p:cNvSpPr>
          <p:nvPr/>
        </p:nvSpPr>
        <p:spPr bwMode="auto">
          <a:xfrm>
            <a:off x="4575175" y="2492375"/>
            <a:ext cx="911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Cleveland</a:t>
            </a:r>
          </a:p>
        </p:txBody>
      </p:sp>
      <p:sp>
        <p:nvSpPr>
          <p:cNvPr id="38960" name="TextBox 128"/>
          <p:cNvSpPr txBox="1">
            <a:spLocks noChangeArrowheads="1"/>
          </p:cNvSpPr>
          <p:nvPr/>
        </p:nvSpPr>
        <p:spPr bwMode="auto">
          <a:xfrm>
            <a:off x="6326188" y="2492375"/>
            <a:ext cx="955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Pittsburgh</a:t>
            </a:r>
          </a:p>
        </p:txBody>
      </p:sp>
      <p:sp>
        <p:nvSpPr>
          <p:cNvPr id="38961" name="TextBox 129"/>
          <p:cNvSpPr txBox="1">
            <a:spLocks noChangeArrowheads="1"/>
          </p:cNvSpPr>
          <p:nvPr/>
        </p:nvSpPr>
        <p:spPr bwMode="auto">
          <a:xfrm>
            <a:off x="7366000" y="3894138"/>
            <a:ext cx="10937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Philadelphia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556250" y="4827588"/>
            <a:ext cx="3200400" cy="14970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US" dirty="0"/>
              <a:t>An undirected graph is called a </a:t>
            </a:r>
            <a:r>
              <a:rPr lang="en-US" i="1" dirty="0"/>
              <a:t>connected graph </a:t>
            </a:r>
            <a:r>
              <a:rPr lang="en-US" dirty="0"/>
              <a:t>if there is a path from every vertex to every other vertex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Paths and Cycles </a:t>
            </a:r>
            <a:r>
              <a:rPr lang="en-US" altLang="en-US" smtClean="0"/>
              <a:t>(cont.)</a:t>
            </a:r>
          </a:p>
        </p:txBody>
      </p:sp>
      <p:sp>
        <p:nvSpPr>
          <p:cNvPr id="7" name="Oval 6"/>
          <p:cNvSpPr/>
          <p:nvPr/>
        </p:nvSpPr>
        <p:spPr>
          <a:xfrm>
            <a:off x="2598378" y="487680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343400" y="487680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676400" y="3442493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437661" y="3852162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203524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77865" y="2094223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3821145" y="2420820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4974057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81800" y="2782479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cxnSp>
        <p:nvCxnSpPr>
          <p:cNvPr id="18" name="Straight Connector 17"/>
          <p:cNvCxnSpPr>
            <a:stCxn id="7" idx="6"/>
            <a:endCxn id="9" idx="2"/>
          </p:cNvCxnSpPr>
          <p:nvPr/>
        </p:nvCxnSpPr>
        <p:spPr>
          <a:xfrm>
            <a:off x="2741613" y="4953000"/>
            <a:ext cx="16017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7" idx="0"/>
            <a:endCxn id="11" idx="4"/>
          </p:cNvCxnSpPr>
          <p:nvPr/>
        </p:nvCxnSpPr>
        <p:spPr>
          <a:xfrm flipH="1" flipV="1">
            <a:off x="2509838" y="4005263"/>
            <a:ext cx="160337" cy="871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0"/>
            <a:endCxn id="10" idx="5"/>
          </p:cNvCxnSpPr>
          <p:nvPr/>
        </p:nvCxnSpPr>
        <p:spPr>
          <a:xfrm flipH="1" flipV="1">
            <a:off x="1798638" y="3571875"/>
            <a:ext cx="871537" cy="1304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2"/>
            <a:endCxn id="10" idx="5"/>
          </p:cNvCxnSpPr>
          <p:nvPr/>
        </p:nvCxnSpPr>
        <p:spPr>
          <a:xfrm flipH="1" flipV="1">
            <a:off x="1798638" y="3571875"/>
            <a:ext cx="639762" cy="357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2" idx="0"/>
            <a:endCxn id="13" idx="4"/>
          </p:cNvCxnSpPr>
          <p:nvPr/>
        </p:nvCxnSpPr>
        <p:spPr>
          <a:xfrm flipH="1" flipV="1">
            <a:off x="3249613" y="2246313"/>
            <a:ext cx="25400" cy="536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2" idx="6"/>
            <a:endCxn id="14" idx="3"/>
          </p:cNvCxnSpPr>
          <p:nvPr/>
        </p:nvCxnSpPr>
        <p:spPr>
          <a:xfrm flipV="1">
            <a:off x="3348038" y="2551113"/>
            <a:ext cx="493712" cy="30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4" idx="2"/>
            <a:endCxn id="13" idx="5"/>
          </p:cNvCxnSpPr>
          <p:nvPr/>
        </p:nvCxnSpPr>
        <p:spPr>
          <a:xfrm flipH="1" flipV="1">
            <a:off x="3300413" y="2224088"/>
            <a:ext cx="520700" cy="273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3" idx="3"/>
            <a:endCxn id="10" idx="7"/>
          </p:cNvCxnSpPr>
          <p:nvPr/>
        </p:nvCxnSpPr>
        <p:spPr>
          <a:xfrm flipH="1">
            <a:off x="1798638" y="2224088"/>
            <a:ext cx="1400175" cy="124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2" idx="4"/>
            <a:endCxn id="9" idx="0"/>
          </p:cNvCxnSpPr>
          <p:nvPr/>
        </p:nvCxnSpPr>
        <p:spPr>
          <a:xfrm>
            <a:off x="3275013" y="2935288"/>
            <a:ext cx="1139825" cy="1941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9" idx="0"/>
            <a:endCxn id="15" idx="3"/>
          </p:cNvCxnSpPr>
          <p:nvPr/>
        </p:nvCxnSpPr>
        <p:spPr>
          <a:xfrm flipV="1">
            <a:off x="4414838" y="2913063"/>
            <a:ext cx="581025" cy="1963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5" idx="6"/>
            <a:endCxn id="16" idx="2"/>
          </p:cNvCxnSpPr>
          <p:nvPr/>
        </p:nvCxnSpPr>
        <p:spPr>
          <a:xfrm>
            <a:off x="5118100" y="2859088"/>
            <a:ext cx="1663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5" idx="2"/>
            <a:endCxn id="12" idx="6"/>
          </p:cNvCxnSpPr>
          <p:nvPr/>
        </p:nvCxnSpPr>
        <p:spPr>
          <a:xfrm flipH="1">
            <a:off x="3348038" y="2859088"/>
            <a:ext cx="162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7516183" y="3681171"/>
            <a:ext cx="143788" cy="15240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prstClr val="white"/>
              </a:solidFill>
            </a:endParaRPr>
          </a:p>
        </p:txBody>
      </p:sp>
      <p:cxnSp>
        <p:nvCxnSpPr>
          <p:cNvPr id="58" name="Straight Connector 57"/>
          <p:cNvCxnSpPr>
            <a:stCxn id="16" idx="5"/>
            <a:endCxn id="56" idx="1"/>
          </p:cNvCxnSpPr>
          <p:nvPr/>
        </p:nvCxnSpPr>
        <p:spPr>
          <a:xfrm>
            <a:off x="6904038" y="2913063"/>
            <a:ext cx="633412" cy="790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16" idx="3"/>
            <a:endCxn id="9" idx="7"/>
          </p:cNvCxnSpPr>
          <p:nvPr/>
        </p:nvCxnSpPr>
        <p:spPr>
          <a:xfrm flipH="1">
            <a:off x="4465638" y="2913063"/>
            <a:ext cx="2336800" cy="1985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156450" y="3048000"/>
            <a:ext cx="4191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320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729288" y="2581275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130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588000" y="3865563"/>
            <a:ext cx="420688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743450" y="3517900"/>
            <a:ext cx="420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150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240088" y="4695825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898650" y="4235450"/>
            <a:ext cx="420688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180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528888" y="4224338"/>
            <a:ext cx="420687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120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014538" y="3517900"/>
            <a:ext cx="420687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148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051050" y="2727325"/>
            <a:ext cx="419100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260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967038" y="2427288"/>
            <a:ext cx="341312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40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417888" y="2138363"/>
            <a:ext cx="341312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50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3348038" y="2514600"/>
            <a:ext cx="341312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60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668713" y="3543300"/>
            <a:ext cx="419100" cy="260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155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060825" y="2584450"/>
            <a:ext cx="420688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prstClr val="black"/>
                </a:solidFill>
                <a:latin typeface="Arial" charset="0"/>
                <a:cs typeface="Arial" charset="0"/>
              </a:rPr>
              <a:t>120</a:t>
            </a:r>
          </a:p>
        </p:txBody>
      </p:sp>
      <p:sp>
        <p:nvSpPr>
          <p:cNvPr id="39976" name="TextBox 120"/>
          <p:cNvSpPr txBox="1">
            <a:spLocks noChangeArrowheads="1"/>
          </p:cNvSpPr>
          <p:nvPr/>
        </p:nvSpPr>
        <p:spPr bwMode="auto">
          <a:xfrm>
            <a:off x="911225" y="3379788"/>
            <a:ext cx="7921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Chicago</a:t>
            </a:r>
          </a:p>
        </p:txBody>
      </p:sp>
      <p:sp>
        <p:nvSpPr>
          <p:cNvPr id="39977" name="TextBox 121"/>
          <p:cNvSpPr txBox="1">
            <a:spLocks noChangeArrowheads="1"/>
          </p:cNvSpPr>
          <p:nvPr/>
        </p:nvSpPr>
        <p:spPr bwMode="auto">
          <a:xfrm>
            <a:off x="2062163" y="5033963"/>
            <a:ext cx="1085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Indianapolis</a:t>
            </a:r>
          </a:p>
        </p:txBody>
      </p:sp>
      <p:sp>
        <p:nvSpPr>
          <p:cNvPr id="39978" name="TextBox 122"/>
          <p:cNvSpPr txBox="1">
            <a:spLocks noChangeArrowheads="1"/>
          </p:cNvSpPr>
          <p:nvPr/>
        </p:nvSpPr>
        <p:spPr bwMode="auto">
          <a:xfrm>
            <a:off x="3989388" y="5033963"/>
            <a:ext cx="9382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Columbus</a:t>
            </a:r>
          </a:p>
        </p:txBody>
      </p:sp>
      <p:sp>
        <p:nvSpPr>
          <p:cNvPr id="39979" name="TextBox 123"/>
          <p:cNvSpPr txBox="1">
            <a:spLocks noChangeArrowheads="1"/>
          </p:cNvSpPr>
          <p:nvPr/>
        </p:nvSpPr>
        <p:spPr bwMode="auto">
          <a:xfrm>
            <a:off x="2555875" y="3746500"/>
            <a:ext cx="673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Fort</a:t>
            </a:r>
            <a:br>
              <a:rPr lang="en-US" altLang="en-US" sz="1200" b="1">
                <a:solidFill>
                  <a:srgbClr val="000000"/>
                </a:solidFill>
              </a:rPr>
            </a:br>
            <a:r>
              <a:rPr lang="en-US" altLang="en-US" sz="1200" b="1">
                <a:solidFill>
                  <a:srgbClr val="000000"/>
                </a:solidFill>
              </a:rPr>
              <a:t>Wayne</a:t>
            </a:r>
          </a:p>
        </p:txBody>
      </p:sp>
      <p:sp>
        <p:nvSpPr>
          <p:cNvPr id="39980" name="TextBox 124"/>
          <p:cNvSpPr txBox="1">
            <a:spLocks noChangeArrowheads="1"/>
          </p:cNvSpPr>
          <p:nvPr/>
        </p:nvSpPr>
        <p:spPr bwMode="auto">
          <a:xfrm>
            <a:off x="2689225" y="1817688"/>
            <a:ext cx="939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Ann Arbor</a:t>
            </a:r>
          </a:p>
        </p:txBody>
      </p:sp>
      <p:sp>
        <p:nvSpPr>
          <p:cNvPr id="39981" name="TextBox 125"/>
          <p:cNvSpPr txBox="1">
            <a:spLocks noChangeArrowheads="1"/>
          </p:cNvSpPr>
          <p:nvPr/>
        </p:nvSpPr>
        <p:spPr bwMode="auto">
          <a:xfrm>
            <a:off x="3841750" y="2149475"/>
            <a:ext cx="68103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Detroit</a:t>
            </a:r>
          </a:p>
        </p:txBody>
      </p:sp>
      <p:sp>
        <p:nvSpPr>
          <p:cNvPr id="39982" name="TextBox 126"/>
          <p:cNvSpPr txBox="1">
            <a:spLocks noChangeArrowheads="1"/>
          </p:cNvSpPr>
          <p:nvPr/>
        </p:nvSpPr>
        <p:spPr bwMode="auto">
          <a:xfrm>
            <a:off x="3408363" y="2895600"/>
            <a:ext cx="6794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Toledo</a:t>
            </a:r>
          </a:p>
        </p:txBody>
      </p:sp>
      <p:sp>
        <p:nvSpPr>
          <p:cNvPr id="39983" name="TextBox 127"/>
          <p:cNvSpPr txBox="1">
            <a:spLocks noChangeArrowheads="1"/>
          </p:cNvSpPr>
          <p:nvPr/>
        </p:nvSpPr>
        <p:spPr bwMode="auto">
          <a:xfrm>
            <a:off x="4575175" y="2492375"/>
            <a:ext cx="911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Cleveland</a:t>
            </a:r>
          </a:p>
        </p:txBody>
      </p:sp>
      <p:sp>
        <p:nvSpPr>
          <p:cNvPr id="39984" name="TextBox 128"/>
          <p:cNvSpPr txBox="1">
            <a:spLocks noChangeArrowheads="1"/>
          </p:cNvSpPr>
          <p:nvPr/>
        </p:nvSpPr>
        <p:spPr bwMode="auto">
          <a:xfrm>
            <a:off x="6326188" y="2492375"/>
            <a:ext cx="9556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Pittsburgh</a:t>
            </a:r>
          </a:p>
        </p:txBody>
      </p:sp>
      <p:sp>
        <p:nvSpPr>
          <p:cNvPr id="39985" name="TextBox 129"/>
          <p:cNvSpPr txBox="1">
            <a:spLocks noChangeArrowheads="1"/>
          </p:cNvSpPr>
          <p:nvPr/>
        </p:nvSpPr>
        <p:spPr bwMode="auto">
          <a:xfrm>
            <a:off x="7366000" y="3894138"/>
            <a:ext cx="109378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1">
                <a:solidFill>
                  <a:srgbClr val="000000"/>
                </a:solidFill>
              </a:rPr>
              <a:t>Philadelphia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556250" y="4827588"/>
            <a:ext cx="3200400" cy="14970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US" dirty="0"/>
              <a:t>An undirected graph is called a </a:t>
            </a:r>
            <a:r>
              <a:rPr lang="en-US" i="1" dirty="0"/>
              <a:t>connected graph </a:t>
            </a:r>
            <a:r>
              <a:rPr lang="en-US" dirty="0"/>
              <a:t>if there is a path from every vertex to every other vertex</a:t>
            </a:r>
          </a:p>
        </p:txBody>
      </p:sp>
      <p:sp>
        <p:nvSpPr>
          <p:cNvPr id="3" name="Rectangle 2"/>
          <p:cNvSpPr/>
          <p:nvPr/>
        </p:nvSpPr>
        <p:spPr>
          <a:xfrm>
            <a:off x="911225" y="5575300"/>
            <a:ext cx="2632075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This graph is a connected graph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304800"/>
            <a:ext cx="8153400" cy="762000"/>
          </a:xfrm>
        </p:spPr>
        <p:txBody>
          <a:bodyPr/>
          <a:lstStyle/>
          <a:p>
            <a:pPr algn="ctr"/>
            <a:r>
              <a:rPr lang="en-IE" b="1" dirty="0" smtClean="0"/>
              <a:t/>
            </a:r>
            <a:br>
              <a:rPr lang="en-IE" b="1" dirty="0" smtClean="0"/>
            </a:br>
            <a:r>
              <a:rPr lang="en-IE" b="1" dirty="0" smtClean="0"/>
              <a:t>Our </a:t>
            </a:r>
            <a:r>
              <a:rPr lang="en-IE" b="1" dirty="0"/>
              <a:t>National Road Network</a:t>
            </a:r>
            <a:br>
              <a:rPr lang="en-IE" b="1" dirty="0"/>
            </a:b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3</a:t>
            </a:fld>
            <a:endParaRPr lang="en-US" alt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044" y="1600200"/>
            <a:ext cx="3174862" cy="4495800"/>
          </a:xfrm>
        </p:spPr>
      </p:pic>
      <p:sp>
        <p:nvSpPr>
          <p:cNvPr id="3" name="Rectangle 2"/>
          <p:cNvSpPr/>
          <p:nvPr/>
        </p:nvSpPr>
        <p:spPr>
          <a:xfrm>
            <a:off x="2057400" y="6096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dirty="0"/>
              <a:t>http://</a:t>
            </a:r>
            <a:r>
              <a:rPr lang="en-IE" dirty="0">
                <a:hlinkClick r:id="rId4"/>
              </a:rPr>
              <a:t>www.tii.ie/roads-tolling/our-road-network</a:t>
            </a:r>
            <a:r>
              <a:rPr lang="en-I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42498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Paths and Cycles </a:t>
            </a:r>
            <a:r>
              <a:rPr lang="en-US" altLang="en-US" smtClean="0"/>
              <a:t>(cont.)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556250" y="4827588"/>
            <a:ext cx="3200400" cy="14970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US" dirty="0"/>
              <a:t>An undirected graph is called a </a:t>
            </a:r>
            <a:r>
              <a:rPr lang="en-US" i="1" dirty="0"/>
              <a:t>connected graph </a:t>
            </a:r>
            <a:r>
              <a:rPr lang="en-US" dirty="0"/>
              <a:t>if there is a path from every vertex to every other vertex</a:t>
            </a:r>
          </a:p>
        </p:txBody>
      </p:sp>
      <p:grpSp>
        <p:nvGrpSpPr>
          <p:cNvPr id="40963" name="Group 44"/>
          <p:cNvGrpSpPr>
            <a:grpSpLocks/>
          </p:cNvGrpSpPr>
          <p:nvPr/>
        </p:nvGrpSpPr>
        <p:grpSpPr bwMode="auto">
          <a:xfrm>
            <a:off x="3165475" y="1905000"/>
            <a:ext cx="2813050" cy="2538413"/>
            <a:chOff x="3665261" y="1905000"/>
            <a:chExt cx="2811739" cy="2538663"/>
          </a:xfrm>
        </p:grpSpPr>
        <p:sp>
          <p:nvSpPr>
            <p:cNvPr id="54" name="Oval 53"/>
            <p:cNvSpPr/>
            <p:nvPr/>
          </p:nvSpPr>
          <p:spPr>
            <a:xfrm>
              <a:off x="3665261" y="1905000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4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3665261" y="3986418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8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6020013" y="1905000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5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6020013" y="3986418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9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3665261" y="2946503"/>
              <a:ext cx="456987" cy="4556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6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6020013" y="2946503"/>
              <a:ext cx="456987" cy="4556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7</a:t>
              </a:r>
            </a:p>
          </p:txBody>
        </p:sp>
        <p:cxnSp>
          <p:nvCxnSpPr>
            <p:cNvPr id="22" name="Straight Connector 21"/>
            <p:cNvCxnSpPr>
              <a:stCxn id="59" idx="2"/>
              <a:endCxn id="54" idx="6"/>
            </p:cNvCxnSpPr>
            <p:nvPr/>
          </p:nvCxnSpPr>
          <p:spPr>
            <a:xfrm flipH="1">
              <a:off x="4122248" y="2133623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3" idx="2"/>
              <a:endCxn id="72" idx="6"/>
            </p:cNvCxnSpPr>
            <p:nvPr/>
          </p:nvCxnSpPr>
          <p:spPr>
            <a:xfrm flipH="1">
              <a:off x="4122248" y="3175125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72" idx="4"/>
              <a:endCxn id="55" idx="0"/>
            </p:cNvCxnSpPr>
            <p:nvPr/>
          </p:nvCxnSpPr>
          <p:spPr>
            <a:xfrm>
              <a:off x="3893754" y="3402160"/>
              <a:ext cx="0" cy="584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2" idx="5"/>
              <a:endCxn id="60" idx="1"/>
            </p:cNvCxnSpPr>
            <p:nvPr/>
          </p:nvCxnSpPr>
          <p:spPr>
            <a:xfrm>
              <a:off x="4055604" y="3335479"/>
              <a:ext cx="2031053" cy="717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0" idx="2"/>
              <a:endCxn id="55" idx="6"/>
            </p:cNvCxnSpPr>
            <p:nvPr/>
          </p:nvCxnSpPr>
          <p:spPr>
            <a:xfrm flipH="1">
              <a:off x="4122248" y="4215040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>
            <a:stCxn id="54" idx="4"/>
            <a:endCxn id="72" idx="0"/>
          </p:cNvCxnSpPr>
          <p:nvPr/>
        </p:nvCxnSpPr>
        <p:spPr>
          <a:xfrm>
            <a:off x="3394075" y="2362200"/>
            <a:ext cx="0" cy="584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Paths and Cycles </a:t>
            </a:r>
            <a:r>
              <a:rPr lang="en-US" altLang="en-US" smtClean="0"/>
              <a:t>(cont.)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556250" y="4827588"/>
            <a:ext cx="3200400" cy="14970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US" dirty="0"/>
              <a:t>An undirected graph is called a </a:t>
            </a:r>
            <a:r>
              <a:rPr lang="en-US" i="1" dirty="0"/>
              <a:t>connected graph </a:t>
            </a:r>
            <a:r>
              <a:rPr lang="en-US" dirty="0"/>
              <a:t>if there is a path from every vertex to every other vertex</a:t>
            </a:r>
          </a:p>
        </p:txBody>
      </p:sp>
      <p:sp>
        <p:nvSpPr>
          <p:cNvPr id="3" name="Rectangle 2"/>
          <p:cNvSpPr/>
          <p:nvPr/>
        </p:nvSpPr>
        <p:spPr>
          <a:xfrm>
            <a:off x="911225" y="5575300"/>
            <a:ext cx="2632075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This graph is a connected graph</a:t>
            </a:r>
          </a:p>
        </p:txBody>
      </p:sp>
      <p:grpSp>
        <p:nvGrpSpPr>
          <p:cNvPr id="41988" name="Group 44"/>
          <p:cNvGrpSpPr>
            <a:grpSpLocks/>
          </p:cNvGrpSpPr>
          <p:nvPr/>
        </p:nvGrpSpPr>
        <p:grpSpPr bwMode="auto">
          <a:xfrm>
            <a:off x="3165475" y="1905000"/>
            <a:ext cx="2813050" cy="2538413"/>
            <a:chOff x="3665261" y="1905000"/>
            <a:chExt cx="2811739" cy="2538663"/>
          </a:xfrm>
        </p:grpSpPr>
        <p:sp>
          <p:nvSpPr>
            <p:cNvPr id="54" name="Oval 53"/>
            <p:cNvSpPr/>
            <p:nvPr/>
          </p:nvSpPr>
          <p:spPr>
            <a:xfrm>
              <a:off x="3665261" y="1905000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4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3665261" y="3986418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8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6020013" y="1905000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5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6020013" y="3986418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9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3665261" y="2946503"/>
              <a:ext cx="456987" cy="4556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6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6020013" y="2946503"/>
              <a:ext cx="456987" cy="4556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7</a:t>
              </a:r>
            </a:p>
          </p:txBody>
        </p:sp>
        <p:cxnSp>
          <p:nvCxnSpPr>
            <p:cNvPr id="22" name="Straight Connector 21"/>
            <p:cNvCxnSpPr>
              <a:stCxn id="59" idx="2"/>
              <a:endCxn id="54" idx="6"/>
            </p:cNvCxnSpPr>
            <p:nvPr/>
          </p:nvCxnSpPr>
          <p:spPr>
            <a:xfrm flipH="1">
              <a:off x="4122248" y="2133623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3" idx="2"/>
              <a:endCxn id="72" idx="6"/>
            </p:cNvCxnSpPr>
            <p:nvPr/>
          </p:nvCxnSpPr>
          <p:spPr>
            <a:xfrm flipH="1">
              <a:off x="4122248" y="3175125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72" idx="4"/>
              <a:endCxn id="55" idx="0"/>
            </p:cNvCxnSpPr>
            <p:nvPr/>
          </p:nvCxnSpPr>
          <p:spPr>
            <a:xfrm>
              <a:off x="3893754" y="3402160"/>
              <a:ext cx="0" cy="584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2" idx="5"/>
              <a:endCxn id="60" idx="1"/>
            </p:cNvCxnSpPr>
            <p:nvPr/>
          </p:nvCxnSpPr>
          <p:spPr>
            <a:xfrm>
              <a:off x="4055604" y="3335479"/>
              <a:ext cx="2031053" cy="717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0" idx="2"/>
              <a:endCxn id="55" idx="6"/>
            </p:cNvCxnSpPr>
            <p:nvPr/>
          </p:nvCxnSpPr>
          <p:spPr>
            <a:xfrm flipH="1">
              <a:off x="4122248" y="4215040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>
            <a:stCxn id="54" idx="4"/>
            <a:endCxn id="72" idx="0"/>
          </p:cNvCxnSpPr>
          <p:nvPr/>
        </p:nvCxnSpPr>
        <p:spPr>
          <a:xfrm>
            <a:off x="3394075" y="2362200"/>
            <a:ext cx="0" cy="584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Paths and Cycles </a:t>
            </a:r>
            <a:r>
              <a:rPr lang="en-US" altLang="en-US" smtClean="0"/>
              <a:t>(cont.)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556250" y="4827588"/>
            <a:ext cx="3200400" cy="14970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US" dirty="0"/>
              <a:t>An undirected graph is called a </a:t>
            </a:r>
            <a:r>
              <a:rPr lang="en-US" i="1" dirty="0"/>
              <a:t>connected graph </a:t>
            </a:r>
            <a:r>
              <a:rPr lang="en-US" dirty="0"/>
              <a:t>if there is a path from every vertex to every other vertex</a:t>
            </a:r>
          </a:p>
        </p:txBody>
      </p:sp>
      <p:grpSp>
        <p:nvGrpSpPr>
          <p:cNvPr id="43011" name="Group 44"/>
          <p:cNvGrpSpPr>
            <a:grpSpLocks/>
          </p:cNvGrpSpPr>
          <p:nvPr/>
        </p:nvGrpSpPr>
        <p:grpSpPr bwMode="auto">
          <a:xfrm>
            <a:off x="3165475" y="1905000"/>
            <a:ext cx="2813050" cy="2538413"/>
            <a:chOff x="3665261" y="1905000"/>
            <a:chExt cx="2811739" cy="2538663"/>
          </a:xfrm>
        </p:grpSpPr>
        <p:sp>
          <p:nvSpPr>
            <p:cNvPr id="54" name="Oval 53"/>
            <p:cNvSpPr/>
            <p:nvPr/>
          </p:nvSpPr>
          <p:spPr>
            <a:xfrm>
              <a:off x="3665261" y="1905000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4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3665261" y="3986418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8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6020013" y="1905000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5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6020013" y="3986418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9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3665261" y="2946503"/>
              <a:ext cx="456987" cy="4556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6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6020013" y="2946503"/>
              <a:ext cx="456987" cy="4556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7</a:t>
              </a:r>
            </a:p>
          </p:txBody>
        </p:sp>
        <p:cxnSp>
          <p:nvCxnSpPr>
            <p:cNvPr id="22" name="Straight Connector 21"/>
            <p:cNvCxnSpPr>
              <a:stCxn id="59" idx="2"/>
              <a:endCxn id="54" idx="6"/>
            </p:cNvCxnSpPr>
            <p:nvPr/>
          </p:nvCxnSpPr>
          <p:spPr>
            <a:xfrm flipH="1">
              <a:off x="4122248" y="2133623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3" idx="2"/>
              <a:endCxn id="72" idx="6"/>
            </p:cNvCxnSpPr>
            <p:nvPr/>
          </p:nvCxnSpPr>
          <p:spPr>
            <a:xfrm flipH="1">
              <a:off x="4122248" y="3175125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72" idx="4"/>
              <a:endCxn id="55" idx="0"/>
            </p:cNvCxnSpPr>
            <p:nvPr/>
          </p:nvCxnSpPr>
          <p:spPr>
            <a:xfrm>
              <a:off x="3893754" y="3402160"/>
              <a:ext cx="0" cy="584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2" idx="5"/>
              <a:endCxn id="60" idx="1"/>
            </p:cNvCxnSpPr>
            <p:nvPr/>
          </p:nvCxnSpPr>
          <p:spPr>
            <a:xfrm>
              <a:off x="4055604" y="3335479"/>
              <a:ext cx="2031053" cy="717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0" idx="2"/>
              <a:endCxn id="55" idx="6"/>
            </p:cNvCxnSpPr>
            <p:nvPr/>
          </p:nvCxnSpPr>
          <p:spPr>
            <a:xfrm flipH="1">
              <a:off x="4122248" y="4215040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Paths and Cycles </a:t>
            </a:r>
            <a:r>
              <a:rPr lang="en-US" altLang="en-US" smtClean="0"/>
              <a:t>(cont.)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556250" y="4827588"/>
            <a:ext cx="3200400" cy="14970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US" dirty="0"/>
              <a:t>An undirected graph is called a </a:t>
            </a:r>
            <a:r>
              <a:rPr lang="en-US" i="1" dirty="0"/>
              <a:t>connected graph </a:t>
            </a:r>
            <a:r>
              <a:rPr lang="en-US" dirty="0"/>
              <a:t>if there is a path from every vertex to every other vertex</a:t>
            </a:r>
          </a:p>
        </p:txBody>
      </p:sp>
      <p:sp>
        <p:nvSpPr>
          <p:cNvPr id="3" name="Rectangle 2"/>
          <p:cNvSpPr/>
          <p:nvPr/>
        </p:nvSpPr>
        <p:spPr>
          <a:xfrm>
            <a:off x="911225" y="5575300"/>
            <a:ext cx="2632075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This graph is NOT a connected graph</a:t>
            </a:r>
          </a:p>
        </p:txBody>
      </p:sp>
      <p:grpSp>
        <p:nvGrpSpPr>
          <p:cNvPr id="44036" name="Group 44"/>
          <p:cNvGrpSpPr>
            <a:grpSpLocks/>
          </p:cNvGrpSpPr>
          <p:nvPr/>
        </p:nvGrpSpPr>
        <p:grpSpPr bwMode="auto">
          <a:xfrm>
            <a:off x="3165475" y="1905000"/>
            <a:ext cx="2813050" cy="2538413"/>
            <a:chOff x="3665261" y="1905000"/>
            <a:chExt cx="2811739" cy="2538663"/>
          </a:xfrm>
        </p:grpSpPr>
        <p:sp>
          <p:nvSpPr>
            <p:cNvPr id="54" name="Oval 53"/>
            <p:cNvSpPr/>
            <p:nvPr/>
          </p:nvSpPr>
          <p:spPr>
            <a:xfrm>
              <a:off x="3665261" y="1905000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4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3665261" y="3986418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8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6020013" y="1905000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5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6020013" y="3986418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9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3665261" y="2946503"/>
              <a:ext cx="456987" cy="4556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6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6020013" y="2946503"/>
              <a:ext cx="456987" cy="4556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7</a:t>
              </a:r>
            </a:p>
          </p:txBody>
        </p:sp>
        <p:cxnSp>
          <p:nvCxnSpPr>
            <p:cNvPr id="22" name="Straight Connector 21"/>
            <p:cNvCxnSpPr>
              <a:stCxn id="59" idx="2"/>
              <a:endCxn id="54" idx="6"/>
            </p:cNvCxnSpPr>
            <p:nvPr/>
          </p:nvCxnSpPr>
          <p:spPr>
            <a:xfrm flipH="1">
              <a:off x="4122248" y="2133623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3" idx="2"/>
              <a:endCxn id="72" idx="6"/>
            </p:cNvCxnSpPr>
            <p:nvPr/>
          </p:nvCxnSpPr>
          <p:spPr>
            <a:xfrm flipH="1">
              <a:off x="4122248" y="3175125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72" idx="4"/>
              <a:endCxn id="55" idx="0"/>
            </p:cNvCxnSpPr>
            <p:nvPr/>
          </p:nvCxnSpPr>
          <p:spPr>
            <a:xfrm>
              <a:off x="3893754" y="3402160"/>
              <a:ext cx="0" cy="584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2" idx="5"/>
              <a:endCxn id="60" idx="1"/>
            </p:cNvCxnSpPr>
            <p:nvPr/>
          </p:nvCxnSpPr>
          <p:spPr>
            <a:xfrm>
              <a:off x="4055604" y="3335479"/>
              <a:ext cx="2031053" cy="717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0" idx="2"/>
              <a:endCxn id="55" idx="6"/>
            </p:cNvCxnSpPr>
            <p:nvPr/>
          </p:nvCxnSpPr>
          <p:spPr>
            <a:xfrm flipH="1">
              <a:off x="4122248" y="4215040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Paths and Cycles </a:t>
            </a:r>
            <a:r>
              <a:rPr lang="en-US" altLang="en-US" smtClean="0"/>
              <a:t>(cont.)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556250" y="4827588"/>
            <a:ext cx="3200400" cy="14970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US" dirty="0"/>
              <a:t>If a graph is not connected, it is considered </a:t>
            </a:r>
            <a:r>
              <a:rPr lang="en-US" i="1" dirty="0"/>
              <a:t>unconnected</a:t>
            </a:r>
            <a:r>
              <a:rPr lang="en-US" dirty="0"/>
              <a:t>, but still consists of </a:t>
            </a:r>
            <a:r>
              <a:rPr lang="en-US" i="1" dirty="0"/>
              <a:t>connected components</a:t>
            </a:r>
          </a:p>
        </p:txBody>
      </p:sp>
      <p:grpSp>
        <p:nvGrpSpPr>
          <p:cNvPr id="45059" name="Group 44"/>
          <p:cNvGrpSpPr>
            <a:grpSpLocks/>
          </p:cNvGrpSpPr>
          <p:nvPr/>
        </p:nvGrpSpPr>
        <p:grpSpPr bwMode="auto">
          <a:xfrm>
            <a:off x="3165475" y="1905000"/>
            <a:ext cx="2813050" cy="2538413"/>
            <a:chOff x="3665261" y="1905000"/>
            <a:chExt cx="2811739" cy="2538663"/>
          </a:xfrm>
        </p:grpSpPr>
        <p:sp>
          <p:nvSpPr>
            <p:cNvPr id="54" name="Oval 53"/>
            <p:cNvSpPr/>
            <p:nvPr/>
          </p:nvSpPr>
          <p:spPr>
            <a:xfrm>
              <a:off x="3665261" y="1905000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4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3665261" y="3986418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8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6020013" y="1905000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5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6020013" y="3986418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9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3665261" y="2946503"/>
              <a:ext cx="456987" cy="4556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6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6020013" y="2946503"/>
              <a:ext cx="456987" cy="4556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7</a:t>
              </a:r>
            </a:p>
          </p:txBody>
        </p:sp>
        <p:cxnSp>
          <p:nvCxnSpPr>
            <p:cNvPr id="22" name="Straight Connector 21"/>
            <p:cNvCxnSpPr>
              <a:stCxn id="59" idx="2"/>
              <a:endCxn id="54" idx="6"/>
            </p:cNvCxnSpPr>
            <p:nvPr/>
          </p:nvCxnSpPr>
          <p:spPr>
            <a:xfrm flipH="1">
              <a:off x="4122248" y="2133623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3" idx="2"/>
              <a:endCxn id="72" idx="6"/>
            </p:cNvCxnSpPr>
            <p:nvPr/>
          </p:nvCxnSpPr>
          <p:spPr>
            <a:xfrm flipH="1">
              <a:off x="4122248" y="3175125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72" idx="4"/>
              <a:endCxn id="55" idx="0"/>
            </p:cNvCxnSpPr>
            <p:nvPr/>
          </p:nvCxnSpPr>
          <p:spPr>
            <a:xfrm>
              <a:off x="3893754" y="3402160"/>
              <a:ext cx="0" cy="584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2" idx="5"/>
              <a:endCxn id="60" idx="1"/>
            </p:cNvCxnSpPr>
            <p:nvPr/>
          </p:nvCxnSpPr>
          <p:spPr>
            <a:xfrm>
              <a:off x="4055604" y="3335479"/>
              <a:ext cx="2031053" cy="717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0" idx="2"/>
              <a:endCxn id="55" idx="6"/>
            </p:cNvCxnSpPr>
            <p:nvPr/>
          </p:nvCxnSpPr>
          <p:spPr>
            <a:xfrm flipH="1">
              <a:off x="4122248" y="4215040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Paths and Cycles </a:t>
            </a:r>
            <a:r>
              <a:rPr lang="en-US" altLang="en-US" smtClean="0"/>
              <a:t>(cont.)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556250" y="4827588"/>
            <a:ext cx="3200400" cy="14970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US" dirty="0"/>
              <a:t>If a graph is not connected, it is considered </a:t>
            </a:r>
            <a:r>
              <a:rPr lang="en-US" i="1" dirty="0"/>
              <a:t>unconnected</a:t>
            </a:r>
            <a:r>
              <a:rPr lang="en-US" dirty="0"/>
              <a:t>, but will still consist of </a:t>
            </a:r>
            <a:r>
              <a:rPr lang="en-US" i="1" dirty="0"/>
              <a:t>connected components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" y="1771650"/>
            <a:ext cx="2057400" cy="89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{4, 5} are connected components</a:t>
            </a:r>
          </a:p>
        </p:txBody>
      </p:sp>
      <p:grpSp>
        <p:nvGrpSpPr>
          <p:cNvPr id="46084" name="Group 44"/>
          <p:cNvGrpSpPr>
            <a:grpSpLocks/>
          </p:cNvGrpSpPr>
          <p:nvPr/>
        </p:nvGrpSpPr>
        <p:grpSpPr bwMode="auto">
          <a:xfrm>
            <a:off x="3165475" y="1905000"/>
            <a:ext cx="2813050" cy="2538413"/>
            <a:chOff x="3665261" y="1905000"/>
            <a:chExt cx="2811739" cy="2538663"/>
          </a:xfrm>
        </p:grpSpPr>
        <p:sp>
          <p:nvSpPr>
            <p:cNvPr id="54" name="Oval 53"/>
            <p:cNvSpPr/>
            <p:nvPr/>
          </p:nvSpPr>
          <p:spPr>
            <a:xfrm>
              <a:off x="3665261" y="1905000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4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3665261" y="3986418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8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6020013" y="1905000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5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6020013" y="3986418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9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3665261" y="2946503"/>
              <a:ext cx="456987" cy="4556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6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6020013" y="2946503"/>
              <a:ext cx="456987" cy="4556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7</a:t>
              </a:r>
            </a:p>
          </p:txBody>
        </p:sp>
        <p:cxnSp>
          <p:nvCxnSpPr>
            <p:cNvPr id="22" name="Straight Connector 21"/>
            <p:cNvCxnSpPr>
              <a:stCxn id="59" idx="2"/>
              <a:endCxn id="54" idx="6"/>
            </p:cNvCxnSpPr>
            <p:nvPr/>
          </p:nvCxnSpPr>
          <p:spPr>
            <a:xfrm flipH="1">
              <a:off x="4122248" y="2133623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3" idx="2"/>
              <a:endCxn id="72" idx="6"/>
            </p:cNvCxnSpPr>
            <p:nvPr/>
          </p:nvCxnSpPr>
          <p:spPr>
            <a:xfrm flipH="1">
              <a:off x="4122248" y="3175125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72" idx="4"/>
              <a:endCxn id="55" idx="0"/>
            </p:cNvCxnSpPr>
            <p:nvPr/>
          </p:nvCxnSpPr>
          <p:spPr>
            <a:xfrm>
              <a:off x="3893754" y="3402160"/>
              <a:ext cx="0" cy="584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2" idx="5"/>
              <a:endCxn id="60" idx="1"/>
            </p:cNvCxnSpPr>
            <p:nvPr/>
          </p:nvCxnSpPr>
          <p:spPr>
            <a:xfrm>
              <a:off x="4055604" y="3335479"/>
              <a:ext cx="2031053" cy="717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0" idx="2"/>
              <a:endCxn id="55" idx="6"/>
            </p:cNvCxnSpPr>
            <p:nvPr/>
          </p:nvCxnSpPr>
          <p:spPr>
            <a:xfrm flipH="1">
              <a:off x="4122248" y="4215040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/>
          <p:cNvCxnSpPr>
            <a:stCxn id="3" idx="3"/>
          </p:cNvCxnSpPr>
          <p:nvPr/>
        </p:nvCxnSpPr>
        <p:spPr>
          <a:xfrm flipV="1">
            <a:off x="2209800" y="2133600"/>
            <a:ext cx="762000" cy="857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Paths and Cycles </a:t>
            </a:r>
            <a:r>
              <a:rPr lang="en-US" altLang="en-US" smtClean="0"/>
              <a:t>(cont.)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556250" y="4827588"/>
            <a:ext cx="3200400" cy="14970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US" dirty="0"/>
              <a:t>If a graph is not connected, it is considered </a:t>
            </a:r>
            <a:r>
              <a:rPr lang="en-US" i="1" dirty="0"/>
              <a:t>unconnected</a:t>
            </a:r>
            <a:r>
              <a:rPr lang="en-US" dirty="0"/>
              <a:t>, but will still consist of </a:t>
            </a:r>
            <a:r>
              <a:rPr lang="en-US" i="1" dirty="0"/>
              <a:t>connected components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811213" y="4794250"/>
            <a:ext cx="2057400" cy="895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{6, 7, 8, 9} are connected components</a:t>
            </a:r>
          </a:p>
        </p:txBody>
      </p:sp>
      <p:grpSp>
        <p:nvGrpSpPr>
          <p:cNvPr id="47108" name="Group 44"/>
          <p:cNvGrpSpPr>
            <a:grpSpLocks/>
          </p:cNvGrpSpPr>
          <p:nvPr/>
        </p:nvGrpSpPr>
        <p:grpSpPr bwMode="auto">
          <a:xfrm>
            <a:off x="3165475" y="1905000"/>
            <a:ext cx="2813050" cy="2538413"/>
            <a:chOff x="3665261" y="1905000"/>
            <a:chExt cx="2811739" cy="2538663"/>
          </a:xfrm>
        </p:grpSpPr>
        <p:sp>
          <p:nvSpPr>
            <p:cNvPr id="54" name="Oval 53"/>
            <p:cNvSpPr/>
            <p:nvPr/>
          </p:nvSpPr>
          <p:spPr>
            <a:xfrm>
              <a:off x="3665261" y="1905000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4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3665261" y="3986418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8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6020013" y="1905000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5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6020013" y="3986418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9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3665261" y="2946503"/>
              <a:ext cx="456987" cy="4556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6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6020013" y="2946503"/>
              <a:ext cx="456987" cy="4556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7</a:t>
              </a:r>
            </a:p>
          </p:txBody>
        </p:sp>
        <p:cxnSp>
          <p:nvCxnSpPr>
            <p:cNvPr id="22" name="Straight Connector 21"/>
            <p:cNvCxnSpPr>
              <a:stCxn id="59" idx="2"/>
              <a:endCxn id="54" idx="6"/>
            </p:cNvCxnSpPr>
            <p:nvPr/>
          </p:nvCxnSpPr>
          <p:spPr>
            <a:xfrm flipH="1">
              <a:off x="4122248" y="2133623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73" idx="2"/>
              <a:endCxn id="72" idx="6"/>
            </p:cNvCxnSpPr>
            <p:nvPr/>
          </p:nvCxnSpPr>
          <p:spPr>
            <a:xfrm flipH="1">
              <a:off x="4122248" y="3175125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72" idx="4"/>
              <a:endCxn id="55" idx="0"/>
            </p:cNvCxnSpPr>
            <p:nvPr/>
          </p:nvCxnSpPr>
          <p:spPr>
            <a:xfrm>
              <a:off x="3893754" y="3402160"/>
              <a:ext cx="0" cy="584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2" idx="5"/>
              <a:endCxn id="60" idx="1"/>
            </p:cNvCxnSpPr>
            <p:nvPr/>
          </p:nvCxnSpPr>
          <p:spPr>
            <a:xfrm>
              <a:off x="4055604" y="3335479"/>
              <a:ext cx="2031053" cy="717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0" idx="2"/>
              <a:endCxn id="55" idx="6"/>
            </p:cNvCxnSpPr>
            <p:nvPr/>
          </p:nvCxnSpPr>
          <p:spPr>
            <a:xfrm flipH="1">
              <a:off x="4122248" y="4215040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/>
          <p:cNvCxnSpPr>
            <a:stCxn id="3" idx="3"/>
          </p:cNvCxnSpPr>
          <p:nvPr/>
        </p:nvCxnSpPr>
        <p:spPr>
          <a:xfrm flipV="1">
            <a:off x="2868613" y="4443413"/>
            <a:ext cx="1054100" cy="7985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Paths and Cycles </a:t>
            </a:r>
            <a:r>
              <a:rPr lang="en-US" altLang="en-US" smtClean="0"/>
              <a:t>(cont.)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556250" y="4827588"/>
            <a:ext cx="3200400" cy="14970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lvl="1">
              <a:defRPr/>
            </a:pPr>
            <a:r>
              <a:rPr lang="en-US" dirty="0"/>
              <a:t>If a graph is not connected, it is considered </a:t>
            </a:r>
            <a:r>
              <a:rPr lang="en-US" i="1" dirty="0"/>
              <a:t>unconnected</a:t>
            </a:r>
            <a:r>
              <a:rPr lang="en-US" dirty="0"/>
              <a:t>, but will still consist of </a:t>
            </a:r>
            <a:r>
              <a:rPr lang="en-US" i="1" dirty="0"/>
              <a:t>connected components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506413" y="1973263"/>
            <a:ext cx="2144712" cy="1793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A single vertex with no edge is also considered a connected component</a:t>
            </a:r>
          </a:p>
        </p:txBody>
      </p:sp>
      <p:grpSp>
        <p:nvGrpSpPr>
          <p:cNvPr id="48132" name="Group 44"/>
          <p:cNvGrpSpPr>
            <a:grpSpLocks/>
          </p:cNvGrpSpPr>
          <p:nvPr/>
        </p:nvGrpSpPr>
        <p:grpSpPr bwMode="auto">
          <a:xfrm>
            <a:off x="3165475" y="1905000"/>
            <a:ext cx="2813050" cy="2538413"/>
            <a:chOff x="3665261" y="1905000"/>
            <a:chExt cx="2811739" cy="2538663"/>
          </a:xfrm>
        </p:grpSpPr>
        <p:sp>
          <p:nvSpPr>
            <p:cNvPr id="54" name="Oval 53"/>
            <p:cNvSpPr/>
            <p:nvPr/>
          </p:nvSpPr>
          <p:spPr>
            <a:xfrm>
              <a:off x="3665261" y="1905000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4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3665261" y="3986418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8</a:t>
              </a:r>
            </a:p>
          </p:txBody>
        </p:sp>
        <p:sp>
          <p:nvSpPr>
            <p:cNvPr id="60" name="Oval 59"/>
            <p:cNvSpPr/>
            <p:nvPr/>
          </p:nvSpPr>
          <p:spPr>
            <a:xfrm>
              <a:off x="6020013" y="3986418"/>
              <a:ext cx="456987" cy="457245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9</a:t>
              </a:r>
            </a:p>
          </p:txBody>
        </p:sp>
        <p:sp>
          <p:nvSpPr>
            <p:cNvPr id="72" name="Oval 71"/>
            <p:cNvSpPr/>
            <p:nvPr/>
          </p:nvSpPr>
          <p:spPr>
            <a:xfrm>
              <a:off x="3665261" y="2946503"/>
              <a:ext cx="456987" cy="4556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6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6020013" y="2946503"/>
              <a:ext cx="456987" cy="4556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7</a:t>
              </a:r>
            </a:p>
          </p:txBody>
        </p:sp>
        <p:cxnSp>
          <p:nvCxnSpPr>
            <p:cNvPr id="25" name="Straight Connector 24"/>
            <p:cNvCxnSpPr>
              <a:stCxn id="73" idx="2"/>
              <a:endCxn id="72" idx="6"/>
            </p:cNvCxnSpPr>
            <p:nvPr/>
          </p:nvCxnSpPr>
          <p:spPr>
            <a:xfrm flipH="1">
              <a:off x="4122248" y="3175125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72" idx="4"/>
              <a:endCxn id="55" idx="0"/>
            </p:cNvCxnSpPr>
            <p:nvPr/>
          </p:nvCxnSpPr>
          <p:spPr>
            <a:xfrm>
              <a:off x="3893754" y="3402160"/>
              <a:ext cx="0" cy="5842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72" idx="5"/>
              <a:endCxn id="60" idx="1"/>
            </p:cNvCxnSpPr>
            <p:nvPr/>
          </p:nvCxnSpPr>
          <p:spPr>
            <a:xfrm>
              <a:off x="4055604" y="3335479"/>
              <a:ext cx="2031053" cy="7176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60" idx="2"/>
              <a:endCxn id="55" idx="6"/>
            </p:cNvCxnSpPr>
            <p:nvPr/>
          </p:nvCxnSpPr>
          <p:spPr>
            <a:xfrm flipH="1">
              <a:off x="4122248" y="4215040"/>
              <a:ext cx="189776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Arrow Connector 4"/>
          <p:cNvCxnSpPr>
            <a:stCxn id="3" idx="3"/>
          </p:cNvCxnSpPr>
          <p:nvPr/>
        </p:nvCxnSpPr>
        <p:spPr>
          <a:xfrm flipV="1">
            <a:off x="2651125" y="2286000"/>
            <a:ext cx="334963" cy="584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Relationship between Graphs and Trees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2590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700" smtClean="0"/>
              <a:t>A tree is a special case of a graph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700" smtClean="0"/>
              <a:t>Any graph that is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connected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smtClean="0"/>
              <a:t>contains no cycles (acyclic)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700" smtClean="0"/>
              <a:t>	can be viewed as a tree by making one of the vertices the root</a:t>
            </a:r>
          </a:p>
        </p:txBody>
      </p:sp>
      <p:pic>
        <p:nvPicPr>
          <p:cNvPr id="49155" name="Picture 2" descr="C:\Documents and Settings\Administrator\My Documents\Koffman\PPTs\JPEGS\JWCL233_Koffman JPG files\ch10\w0365-n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19600"/>
            <a:ext cx="56388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Graph Applications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Graphs can be used to:</a:t>
            </a:r>
          </a:p>
          <a:p>
            <a:pPr lvl="1" eaLnBrk="1" hangingPunct="1"/>
            <a:r>
              <a:rPr lang="en-US" altLang="en-US" dirty="0" smtClean="0"/>
              <a:t>determine if one vertex in a network is connected to all the others</a:t>
            </a:r>
          </a:p>
          <a:p>
            <a:pPr lvl="1" eaLnBrk="1" hangingPunct="1"/>
            <a:r>
              <a:rPr lang="en-US" altLang="en-US" dirty="0" smtClean="0"/>
              <a:t>map out multiple course prerequisites (a solution exists if the graph is a directed graph with no cycles)</a:t>
            </a:r>
          </a:p>
          <a:p>
            <a:pPr lvl="1" eaLnBrk="1" hangingPunct="1"/>
            <a:r>
              <a:rPr lang="en-US" altLang="en-US" dirty="0" smtClean="0"/>
              <a:t>find the shortest route from one city to another (least cost or shortest path in a weighted graph)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E" dirty="0" smtClean="0"/>
              <a:t>London Underground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924" y="1600200"/>
            <a:ext cx="6357102" cy="4495800"/>
          </a:xfrm>
        </p:spPr>
      </p:pic>
      <p:sp>
        <p:nvSpPr>
          <p:cNvPr id="3" name="Rectangle 2"/>
          <p:cNvSpPr/>
          <p:nvPr/>
        </p:nvSpPr>
        <p:spPr>
          <a:xfrm>
            <a:off x="2209800" y="6292334"/>
            <a:ext cx="4559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https://</a:t>
            </a:r>
            <a:r>
              <a:rPr lang="en-IE" dirty="0">
                <a:hlinkClick r:id="rId4"/>
              </a:rPr>
              <a:t>tfl.gov.uk/maps/track?intcmp=40400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412707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Section 10.2</a:t>
            </a:r>
          </a:p>
        </p:txBody>
      </p:sp>
      <p:sp>
        <p:nvSpPr>
          <p:cNvPr id="5120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The Graph data structure and Edge Class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32DFF9-0FD4-42EF-A949-37E2C46D508B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6AD2EBD8-33C2-4CCF-A105-3AFAF29AC295}" type="slidenum">
              <a:rPr lang="en-US" altLang="en-US" sz="1400"/>
              <a:pPr algn="r"/>
              <a:t>41</a:t>
            </a:fld>
            <a:endParaRPr lang="en-US" altLang="en-US" sz="1400"/>
          </a:p>
        </p:txBody>
      </p:sp>
      <p:sp>
        <p:nvSpPr>
          <p:cNvPr id="27955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685800"/>
            <a:ext cx="8229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3300" smtClean="0"/>
              <a:t>Implementation</a:t>
            </a:r>
          </a:p>
          <a:p>
            <a:pPr eaLnBrk="1" hangingPunct="1">
              <a:lnSpc>
                <a:spcPct val="90000"/>
              </a:lnSpc>
            </a:pPr>
            <a:endParaRPr lang="en-GB" altLang="en-US" sz="2500" smtClean="0"/>
          </a:p>
          <a:p>
            <a:pPr eaLnBrk="1" hangingPunct="1">
              <a:lnSpc>
                <a:spcPct val="90000"/>
              </a:lnSpc>
            </a:pPr>
            <a:endParaRPr lang="en-GB" altLang="en-US" sz="2500" smtClean="0"/>
          </a:p>
          <a:p>
            <a:pPr eaLnBrk="1" hangingPunct="1">
              <a:lnSpc>
                <a:spcPct val="90000"/>
              </a:lnSpc>
            </a:pPr>
            <a:endParaRPr lang="en-GB" altLang="en-US" sz="2500" smtClean="0"/>
          </a:p>
          <a:p>
            <a:pPr eaLnBrk="1" hangingPunct="1">
              <a:lnSpc>
                <a:spcPct val="90000"/>
              </a:lnSpc>
            </a:pPr>
            <a:r>
              <a:rPr lang="en-GB" altLang="en-US" sz="2500" smtClean="0"/>
              <a:t>Basic operations required for a graph: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200" smtClean="0"/>
              <a:t>Create an empty graph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200" smtClean="0"/>
              <a:t>test if graph is empty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200" smtClean="0"/>
              <a:t>Add a new vertex (without connecting it to other vertex)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200" smtClean="0"/>
              <a:t>Add an edge between two existing vertices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200" smtClean="0"/>
              <a:t>Remove an edge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200" smtClean="0"/>
              <a:t>Test if two vertices are connected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sz="2200" smtClean="0"/>
              <a:t>Traversing the vertices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sz="2500" smtClean="0"/>
              <a:t>All except last are straight forward</a:t>
            </a:r>
          </a:p>
          <a:p>
            <a:pPr lvl="1" eaLnBrk="1" hangingPunct="1">
              <a:lnSpc>
                <a:spcPct val="90000"/>
              </a:lnSpc>
            </a:pPr>
            <a:endParaRPr lang="en-GB" altLang="en-US" sz="22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GB" altLang="en-US" sz="3300" smtClean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3300" b="1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32DFF9-0FD4-42EF-A949-37E2C46D508B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Representing Vertices and Edges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eaLnBrk="1" hangingPunct="1"/>
            <a:r>
              <a:rPr lang="en-US" altLang="en-US" smtClean="0"/>
              <a:t>Vertices</a:t>
            </a:r>
          </a:p>
          <a:p>
            <a:pPr lvl="1" eaLnBrk="1" hangingPunct="1"/>
            <a:r>
              <a:rPr lang="en-US" altLang="en-US" smtClean="0"/>
              <a:t>We can represent the vertices by integers (</a:t>
            </a:r>
            <a:r>
              <a:rPr lang="en-US" altLang="en-US" sz="2400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mtClean="0"/>
              <a:t> variable) from 0 up to, but not including, the number of vertices 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Representing Vertices and Edges </a:t>
            </a:r>
            <a:r>
              <a:rPr lang="en-US" dirty="0" smtClean="0"/>
              <a:t>(cont.)</a:t>
            </a:r>
            <a:endParaRPr lang="en-US" dirty="0"/>
          </a:p>
        </p:txBody>
      </p:sp>
      <p:sp>
        <p:nvSpPr>
          <p:cNvPr id="56322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eaLnBrk="1" hangingPunct="1"/>
            <a:r>
              <a:rPr lang="en-US" altLang="en-US" smtClean="0"/>
              <a:t>Edges</a:t>
            </a:r>
          </a:p>
          <a:p>
            <a:pPr lvl="1" eaLnBrk="1" hangingPunct="1"/>
            <a:r>
              <a:rPr lang="en-US" altLang="en-US" smtClean="0"/>
              <a:t>Define the class </a:t>
            </a:r>
            <a:r>
              <a:rPr lang="en-US" altLang="en-US" sz="2400" smtClean="0">
                <a:latin typeface="Courier New" panose="02070309020205020404" pitchFamily="49" charset="0"/>
                <a:cs typeface="Courier New" panose="02070309020205020404" pitchFamily="49" charset="0"/>
              </a:rPr>
              <a:t>Edge</a:t>
            </a:r>
            <a:r>
              <a:rPr lang="en-US" altLang="en-US" smtClean="0"/>
              <a:t> that will contain the</a:t>
            </a:r>
          </a:p>
          <a:p>
            <a:pPr lvl="2" eaLnBrk="1" hangingPunct="1"/>
            <a:r>
              <a:rPr lang="en-US" altLang="en-US" smtClean="0"/>
              <a:t>source vertex</a:t>
            </a:r>
          </a:p>
          <a:p>
            <a:pPr lvl="2" eaLnBrk="1" hangingPunct="1"/>
            <a:r>
              <a:rPr lang="en-US" altLang="en-US" smtClean="0"/>
              <a:t>destination vertex</a:t>
            </a:r>
          </a:p>
          <a:p>
            <a:pPr lvl="2" eaLnBrk="1" hangingPunct="1"/>
            <a:r>
              <a:rPr lang="en-US" altLang="en-US" smtClean="0"/>
              <a:t>weight (unweighted edges use the default value of 1.0)</a:t>
            </a:r>
          </a:p>
          <a:p>
            <a:pPr lvl="1" eaLnBrk="1" hangingPunct="1"/>
            <a:r>
              <a:rPr lang="en-US" altLang="en-US" smtClean="0"/>
              <a:t>Edges are directed</a:t>
            </a:r>
          </a:p>
          <a:p>
            <a:pPr lvl="1" eaLnBrk="1" hangingPunct="1"/>
            <a:r>
              <a:rPr lang="en-US" altLang="en-US" smtClean="0"/>
              <a:t>Undirected graphs will have two </a:t>
            </a:r>
            <a:r>
              <a:rPr lang="en-US" altLang="en-US" sz="2400" smtClean="0">
                <a:latin typeface="Courier New" panose="02070309020205020404" pitchFamily="49" charset="0"/>
                <a:cs typeface="Courier New" panose="02070309020205020404" pitchFamily="49" charset="0"/>
              </a:rPr>
              <a:t>Edge</a:t>
            </a:r>
            <a:r>
              <a:rPr lang="en-US" altLang="en-US" smtClean="0"/>
              <a:t> objects for each edge: one in each direction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Section 10.3</a:t>
            </a:r>
          </a:p>
        </p:txBody>
      </p:sp>
      <p:sp>
        <p:nvSpPr>
          <p:cNvPr id="57346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Implementing the Graph ADT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32DFF9-0FD4-42EF-A949-37E2C46D508B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Implementing the Graph ADT</a:t>
            </a:r>
          </a:p>
        </p:txBody>
      </p:sp>
      <p:sp>
        <p:nvSpPr>
          <p:cNvPr id="1229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GB" altLang="en-US" dirty="0" smtClean="0"/>
              <a:t>Java does not have a Graph class</a:t>
            </a:r>
            <a:endParaRPr lang="en-US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Many of the original publications of graph algorithms and their implementations did not use an object-oriented approach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Two representations of graphs are most common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Edges are represented by an array of lists called </a:t>
            </a:r>
            <a:r>
              <a:rPr lang="en-US" altLang="en-US" i="1" dirty="0" smtClean="0"/>
              <a:t>adjacency lists</a:t>
            </a:r>
            <a:r>
              <a:rPr lang="en-US" altLang="en-US" dirty="0" smtClean="0"/>
              <a:t>, where each list stores the vertices adjacent to a particular vertex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 smtClean="0"/>
              <a:t>Edges are represented by a two dimensional array, called an </a:t>
            </a:r>
            <a:r>
              <a:rPr lang="en-US" altLang="en-US" i="1" dirty="0" smtClean="0"/>
              <a:t>adjacency matrix</a:t>
            </a:r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Adjacency List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An adjacency list representation of a graph uses an </a:t>
            </a:r>
            <a:r>
              <a:rPr lang="en-US" alt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altLang="en-US" dirty="0" smtClean="0"/>
              <a:t> of lists - one list for each vertex</a:t>
            </a:r>
          </a:p>
          <a:p>
            <a:pPr eaLnBrk="1" hangingPunct="1"/>
            <a:r>
              <a:rPr lang="en-US" altLang="en-US" dirty="0" smtClean="0"/>
              <a:t>The vertices are in no particular order</a:t>
            </a:r>
          </a:p>
          <a:p>
            <a:pPr eaLnBrk="1" hangingPunct="1"/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Adjacency List – Directed Graph Example</a:t>
            </a:r>
          </a:p>
        </p:txBody>
      </p:sp>
      <p:pic>
        <p:nvPicPr>
          <p:cNvPr id="60418" name="Picture 2" descr="C:\Documents and Settings\Administrator\My Documents\Koffman\PPTs\JPEGS\JWCL233_Koffman JPG files\ch10\w0366-n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752600"/>
            <a:ext cx="70612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Adjacency List – Undirected Graph Example</a:t>
            </a:r>
          </a:p>
        </p:txBody>
      </p:sp>
      <p:pic>
        <p:nvPicPr>
          <p:cNvPr id="61442" name="Picture 2" descr="C:\Documents and Settings\Administrator\My Documents\Koffman\PPTs\JPEGS\JWCL233_Koffman JPG files\ch10\w0367-n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400"/>
            <a:ext cx="76866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Adjacency Matrix</a:t>
            </a:r>
          </a:p>
        </p:txBody>
      </p:sp>
      <p:sp>
        <p:nvSpPr>
          <p:cNvPr id="6246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eaLnBrk="1" hangingPunct="1"/>
            <a:r>
              <a:rPr lang="en-US" altLang="en-US" smtClean="0"/>
              <a:t>Use a two-dimensional array to represent the graph</a:t>
            </a:r>
          </a:p>
          <a:p>
            <a:pPr eaLnBrk="1" hangingPunct="1"/>
            <a:r>
              <a:rPr lang="en-US" altLang="en-US" smtClean="0"/>
              <a:t>For an unweighted graph, the entries can be </a:t>
            </a:r>
            <a:r>
              <a:rPr lang="en-US" altLang="en-US" sz="2400" smtClean="0"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r>
              <a:rPr lang="en-US" altLang="en-US" smtClean="0"/>
              <a:t> or </a:t>
            </a:r>
            <a:r>
              <a:rPr lang="en-US" altLang="en-US" sz="2400" smtClean="0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mtClean="0"/>
              <a:t> values:</a:t>
            </a:r>
          </a:p>
          <a:p>
            <a:pPr lvl="1" eaLnBrk="1" hangingPunct="1"/>
            <a:r>
              <a:rPr lang="en-US" altLang="en-US" sz="2400" smtClean="0"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altLang="en-US" smtClean="0"/>
              <a:t> or </a:t>
            </a:r>
            <a:r>
              <a:rPr lang="en-US" altLang="en-US" sz="2400" smtClean="0"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mtClean="0"/>
              <a:t>, edge exists</a:t>
            </a:r>
          </a:p>
          <a:p>
            <a:pPr lvl="1" eaLnBrk="1" hangingPunct="1"/>
            <a:r>
              <a:rPr lang="en-US" altLang="en-US" sz="2400" smtClean="0"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altLang="en-US" smtClean="0"/>
              <a:t> or </a:t>
            </a:r>
            <a:r>
              <a:rPr lang="en-US" altLang="en-US" sz="240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mtClean="0"/>
              <a:t>, no edge</a:t>
            </a:r>
          </a:p>
          <a:p>
            <a:pPr eaLnBrk="1" hangingPunct="1"/>
            <a:r>
              <a:rPr lang="en-US" altLang="en-US" smtClean="0"/>
              <a:t>Integer values have benefits over boolean values for some graph algorithms that use matrix multiplication</a:t>
            </a:r>
          </a:p>
          <a:p>
            <a:pPr lvl="1" eaLnBrk="1" hangingPunct="1"/>
            <a:endParaRPr lang="en-US" altLang="en-US" smtClean="0"/>
          </a:p>
          <a:p>
            <a:pPr lvl="1"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500 Million Facebook friends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1818358"/>
            <a:ext cx="8153400" cy="4059484"/>
          </a:xfrm>
        </p:spPr>
      </p:pic>
      <p:sp>
        <p:nvSpPr>
          <p:cNvPr id="3" name="Rectangle 2"/>
          <p:cNvSpPr/>
          <p:nvPr/>
        </p:nvSpPr>
        <p:spPr>
          <a:xfrm>
            <a:off x="1981200" y="590045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E" dirty="0"/>
              <a:t>https://</a:t>
            </a:r>
            <a:r>
              <a:rPr lang="en-IE" dirty="0">
                <a:hlinkClick r:id="rId4"/>
              </a:rPr>
              <a:t>www.facebook.com/notes/facebook-engineering/visualizing-friendships/469716398919</a:t>
            </a:r>
            <a:r>
              <a:rPr lang="en-I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9173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Adjacency Matrix </a:t>
            </a:r>
            <a:r>
              <a:rPr lang="en-US" altLang="en-US" dirty="0" smtClean="0"/>
              <a:t>(cont.)</a:t>
            </a:r>
          </a:p>
        </p:txBody>
      </p:sp>
      <p:sp>
        <p:nvSpPr>
          <p:cNvPr id="1638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>
            <a:normAutofit lnSpcReduction="10000"/>
          </a:bodyPr>
          <a:lstStyle/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For a weighted graph, the matrix would contain the weights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 smtClean="0"/>
              <a:t>Since 0 is a valid weight, the Java value 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Double.POSITIVE_INFINITY</a:t>
            </a:r>
            <a:r>
              <a:rPr lang="en-US" dirty="0" smtClean="0"/>
              <a:t> can represent the absence of an edge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 smtClean="0"/>
              <a:t>An unweighted graph would contain the value 1.0 for the presence of an edge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In an undirected graph, the matrix is symmetric, so only the lower triangle of the matrix needs to be saved (an example is on next slide)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endParaRPr lang="en-US" dirty="0" smtClean="0"/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endParaRPr lang="en-US" dirty="0" smtClean="0"/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Adjacency Matrix </a:t>
            </a:r>
            <a:r>
              <a:rPr lang="en-US" altLang="en-US" dirty="0" smtClean="0"/>
              <a:t>(cont.)</a:t>
            </a:r>
          </a:p>
        </p:txBody>
      </p:sp>
      <p:pic>
        <p:nvPicPr>
          <p:cNvPr id="64514" name="Picture 2" descr="C:\Documents and Settings\Administrator\My Documents\Koffman\PPTs\JPEGS\JWCL233_Koffman JPG files\ch10\w0368-n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600200"/>
            <a:ext cx="5943600" cy="234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3" descr="C:\Documents and Settings\Administrator\My Documents\Koffman\PPTs\JPEGS\JWCL233_Koffman JPG files\ch10\w0369-n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38600"/>
            <a:ext cx="5867400" cy="254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Overview of the Graph Class Hierarchy</a:t>
            </a:r>
          </a:p>
        </p:txBody>
      </p:sp>
      <p:pic>
        <p:nvPicPr>
          <p:cNvPr id="65538" name="Picture 2" descr="C:\Documents and Settings\Administrator\My Documents\Koffman\PPTs\JPEGS\JWCL233_Koffman JPG files\ch10\w0370-n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286000"/>
            <a:ext cx="6396038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Class </a:t>
            </a:r>
            <a:r>
              <a:rPr lang="en-US" altLang="en-US" sz="4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AbstractGraph</a:t>
            </a:r>
            <a:endParaRPr lang="en-US" altLang="en-US" b="1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6562" name="Picture 2" descr="C:\Documents and Settings\Administrator\My Documents\Koffman\PPTs\Koffman_Digital Request 150 DPI JPEG\Ch10\Table 10.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81788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sz="4000" b="1" smtClean="0">
                <a:latin typeface="Courier New" panose="02070309020205020404" pitchFamily="49" charset="0"/>
                <a:cs typeface="Courier New" panose="02070309020205020404" pitchFamily="49" charset="0"/>
              </a:rPr>
              <a:t>MatrixGraph</a:t>
            </a:r>
            <a:r>
              <a:rPr lang="en-US" altLang="en-US" b="1" smtClean="0"/>
              <a:t> Class</a:t>
            </a:r>
          </a:p>
        </p:txBody>
      </p:sp>
      <p:sp>
        <p:nvSpPr>
          <p:cNvPr id="75778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eaLnBrk="1" hangingPunct="1"/>
            <a:r>
              <a:rPr lang="en-US" altLang="en-US" smtClean="0"/>
              <a:t>The </a:t>
            </a:r>
            <a:r>
              <a:rPr lang="en-US" altLang="en-US" sz="2800" smtClean="0">
                <a:latin typeface="Courier New" panose="02070309020205020404" pitchFamily="49" charset="0"/>
                <a:cs typeface="Courier New" panose="02070309020205020404" pitchFamily="49" charset="0"/>
              </a:rPr>
              <a:t>MatrixGraph</a:t>
            </a:r>
            <a:r>
              <a:rPr lang="en-US" altLang="en-US" smtClean="0"/>
              <a:t> class extends the </a:t>
            </a:r>
            <a:r>
              <a:rPr lang="en-US" altLang="en-US" sz="2800" smtClean="0">
                <a:latin typeface="Courier New" panose="02070309020205020404" pitchFamily="49" charset="0"/>
                <a:cs typeface="Courier New" panose="02070309020205020404" pitchFamily="49" charset="0"/>
              </a:rPr>
              <a:t>AbstractGraph</a:t>
            </a:r>
            <a:r>
              <a:rPr lang="en-US" altLang="en-US" smtClean="0"/>
              <a:t> class by providing a two-dimensional array for storing edge weights</a:t>
            </a:r>
          </a:p>
          <a:p>
            <a:pPr marL="800100" lvl="2" indent="0" eaLnBrk="1" hangingPunct="1">
              <a:buFont typeface="Wingdings" panose="05000000000000000000" pitchFamily="2" charset="2"/>
              <a:buNone/>
            </a:pPr>
            <a:r>
              <a:rPr lang="en-US" alt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double[][] edges;</a:t>
            </a:r>
          </a:p>
          <a:p>
            <a:pPr eaLnBrk="1" hangingPunct="1"/>
            <a:r>
              <a:rPr lang="en-US" altLang="en-US" smtClean="0"/>
              <a:t>Upon creation of a </a:t>
            </a:r>
            <a:r>
              <a:rPr lang="en-US" altLang="en-US" sz="2800" smtClean="0">
                <a:latin typeface="Courier New" panose="02070309020205020404" pitchFamily="49" charset="0"/>
                <a:cs typeface="Courier New" panose="02070309020205020404" pitchFamily="49" charset="0"/>
              </a:rPr>
              <a:t>MatrixGraph</a:t>
            </a:r>
            <a:r>
              <a:rPr lang="en-US" altLang="en-US" smtClean="0"/>
              <a:t> class, the constructor sets the number of rows (vertices)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F9AACE95-0D3D-41ED-BF29-F755DBCC442C}" type="slidenum">
              <a:rPr lang="en-US" altLang="en-US" sz="1400"/>
              <a:pPr algn="r"/>
              <a:t>55</a:t>
            </a:fld>
            <a:endParaRPr lang="en-US" altLang="en-US" sz="1400"/>
          </a:p>
        </p:txBody>
      </p:sp>
      <p:sp>
        <p:nvSpPr>
          <p:cNvPr id="28057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533400"/>
            <a:ext cx="8229600" cy="5943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3700" dirty="0" smtClean="0"/>
              <a:t>Storage Efficiency:</a:t>
            </a:r>
          </a:p>
          <a:p>
            <a:pPr eaLnBrk="1" hangingPunct="1">
              <a:lnSpc>
                <a:spcPct val="90000"/>
              </a:lnSpc>
            </a:pPr>
            <a:endParaRPr lang="en-GB" altLang="en-US" dirty="0" smtClean="0"/>
          </a:p>
          <a:p>
            <a:pPr eaLnBrk="1" hangingPunct="1">
              <a:lnSpc>
                <a:spcPct val="90000"/>
              </a:lnSpc>
            </a:pPr>
            <a:r>
              <a:rPr lang="en-GB" altLang="en-US" dirty="0" smtClean="0"/>
              <a:t>For adjacency matrix: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dirty="0" smtClean="0"/>
              <a:t>if graph is undirected, matrix is symmetric so only need store one half of matrix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dirty="0" smtClean="0"/>
              <a:t>For adjacency matrix, if graph is sparse, there will be lots of wasted space</a:t>
            </a:r>
          </a:p>
          <a:p>
            <a:pPr eaLnBrk="1" hangingPunct="1">
              <a:lnSpc>
                <a:spcPct val="90000"/>
              </a:lnSpc>
            </a:pPr>
            <a:r>
              <a:rPr lang="en-GB" altLang="en-US" dirty="0" smtClean="0"/>
              <a:t>On the other hand, for adjacency lists: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dirty="0" smtClean="0"/>
              <a:t>each edge is represented by Edge object e.g. (2,3, 5)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dirty="0" smtClean="0"/>
              <a:t>Also each vertex (node) has reference to next vertex (node)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dirty="0" smtClean="0"/>
              <a:t>Adjacency matrix only stores weight for each edge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en-US" dirty="0" smtClean="0"/>
              <a:t>i.e. a lot more storage for edge in adjacency lists</a:t>
            </a:r>
          </a:p>
          <a:p>
            <a:pPr lvl="1" eaLnBrk="1" hangingPunct="1">
              <a:lnSpc>
                <a:spcPct val="90000"/>
              </a:lnSpc>
            </a:pPr>
            <a:endParaRPr lang="en-GB" altLang="en-US" dirty="0" smtClean="0"/>
          </a:p>
          <a:p>
            <a:pPr eaLnBrk="1" hangingPunct="1">
              <a:lnSpc>
                <a:spcPct val="90000"/>
              </a:lnSpc>
            </a:pPr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2F84D84-B1DE-473F-AB4D-1718FDB34526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Slide Number Placeholder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fld id="{13351580-799A-4D99-9D28-663F771AD357}" type="slidenum">
              <a:rPr lang="en-US" altLang="en-US" sz="1400"/>
              <a:pPr algn="r"/>
              <a:t>56</a:t>
            </a:fld>
            <a:endParaRPr lang="en-US" altLang="en-US" sz="1400" dirty="0"/>
          </a:p>
        </p:txBody>
      </p:sp>
      <p:sp>
        <p:nvSpPr>
          <p:cNvPr id="28160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pPr eaLnBrk="1" hangingPunct="1"/>
            <a:endParaRPr lang="en-GB" altLang="en-US" dirty="0" smtClean="0"/>
          </a:p>
          <a:p>
            <a:pPr eaLnBrk="1" hangingPunct="1"/>
            <a:endParaRPr lang="en-GB" altLang="en-US" dirty="0" smtClean="0"/>
          </a:p>
          <a:p>
            <a:pPr eaLnBrk="1" hangingPunct="1"/>
            <a:r>
              <a:rPr lang="en-GB" altLang="en-US" dirty="0" smtClean="0"/>
              <a:t>For storage efficiency:</a:t>
            </a:r>
          </a:p>
          <a:p>
            <a:pPr lvl="1" eaLnBrk="1" hangingPunct="1"/>
            <a:r>
              <a:rPr lang="en-GB" altLang="en-US" dirty="0" smtClean="0"/>
              <a:t>If a graph is sparse, use adjacency lists</a:t>
            </a:r>
          </a:p>
          <a:p>
            <a:pPr lvl="1" eaLnBrk="1" hangingPunct="1"/>
            <a:r>
              <a:rPr lang="en-GB" altLang="en-US" dirty="0" smtClean="0"/>
              <a:t>If a graph is not sparse, use adjacency matrix</a:t>
            </a:r>
          </a:p>
          <a:p>
            <a:pPr lvl="1" eaLnBrk="1" hangingPunct="1"/>
            <a:endParaRPr lang="en-GB" altLang="en-US" dirty="0" smtClean="0"/>
          </a:p>
          <a:p>
            <a:pPr lvl="1" eaLnBrk="1" hangingPunct="1"/>
            <a:endParaRPr lang="en-GB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2F84D84-B1DE-473F-AB4D-1718FDB34526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Section 10.4</a:t>
            </a:r>
          </a:p>
        </p:txBody>
      </p:sp>
      <p:sp>
        <p:nvSpPr>
          <p:cNvPr id="8601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Traversals of Graphs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32DFF9-0FD4-42EF-A949-37E2C46D508B}" type="slidenum">
              <a:rPr lang="en-US" altLang="en-US" smtClean="0"/>
              <a:pPr/>
              <a:t>57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Traversals of Graphs</a:t>
            </a:r>
          </a:p>
        </p:txBody>
      </p:sp>
      <p:sp>
        <p:nvSpPr>
          <p:cNvPr id="87042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eaLnBrk="1" hangingPunct="1"/>
            <a:r>
              <a:rPr lang="en-US" altLang="en-US" smtClean="0"/>
              <a:t>Most graph algorithms involve visiting each vertex in a systematic order</a:t>
            </a:r>
          </a:p>
          <a:p>
            <a:pPr eaLnBrk="1" hangingPunct="1"/>
            <a:r>
              <a:rPr lang="en-US" altLang="en-US" smtClean="0"/>
              <a:t>As with trees, there are different ways to do this</a:t>
            </a:r>
          </a:p>
          <a:p>
            <a:pPr eaLnBrk="1" hangingPunct="1"/>
            <a:r>
              <a:rPr lang="en-US" altLang="en-US" smtClean="0"/>
              <a:t>The two most common traversal algorithms are the </a:t>
            </a:r>
            <a:r>
              <a:rPr lang="en-US" altLang="en-US" i="1" smtClean="0"/>
              <a:t>breadth-first search </a:t>
            </a:r>
            <a:r>
              <a:rPr lang="en-US" altLang="en-US" smtClean="0"/>
              <a:t>and the </a:t>
            </a:r>
            <a:r>
              <a:rPr lang="en-US" altLang="en-US" i="1" smtClean="0"/>
              <a:t>depth-first search</a:t>
            </a:r>
          </a:p>
          <a:p>
            <a:pPr eaLnBrk="1" hangingPunct="1"/>
            <a:endParaRPr lang="en-US" altLang="en-US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58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Breadth-First Search</a:t>
            </a:r>
          </a:p>
        </p:txBody>
      </p:sp>
      <p:sp>
        <p:nvSpPr>
          <p:cNvPr id="2150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>
            <a:normAutofit fontScale="85000" lnSpcReduction="20000"/>
          </a:bodyPr>
          <a:lstStyle/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In a breadth-first search, 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 smtClean="0"/>
              <a:t>visit the start vertex first, 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 smtClean="0"/>
              <a:t>then all vertices that are adjacent to it, 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 smtClean="0"/>
              <a:t>then all vertices that can be reached by a path from the start vertex containing two edges, 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 smtClean="0"/>
              <a:t>then all </a:t>
            </a:r>
            <a:r>
              <a:rPr lang="en-US" dirty="0"/>
              <a:t>vertices </a:t>
            </a:r>
            <a:r>
              <a:rPr lang="en-US" dirty="0" smtClean="0"/>
              <a:t>that can be reached by a path from the start vertex containing three edges, 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 smtClean="0"/>
              <a:t>and so on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We must visit all </a:t>
            </a:r>
            <a:r>
              <a:rPr lang="en-US" dirty="0"/>
              <a:t>vertices </a:t>
            </a:r>
            <a:r>
              <a:rPr lang="en-US" dirty="0" smtClean="0"/>
              <a:t>for which the shortest path from the start vertex is length </a:t>
            </a:r>
            <a:r>
              <a:rPr lang="en-US" i="1" dirty="0" smtClean="0"/>
              <a:t>k</a:t>
            </a:r>
            <a:r>
              <a:rPr lang="en-US" dirty="0" smtClean="0"/>
              <a:t> before we visit any vertex for which the shortest path from the start vertex is length </a:t>
            </a:r>
            <a:r>
              <a:rPr lang="en-US" i="1" dirty="0" smtClean="0"/>
              <a:t>k+1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There is no special start vertex– we arbitrarily choose the vertex with label 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59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"/>
            <a:ext cx="8153400" cy="1271588"/>
          </a:xfrm>
        </p:spPr>
        <p:txBody>
          <a:bodyPr/>
          <a:lstStyle/>
          <a:p>
            <a:r>
              <a:rPr lang="en-IE" dirty="0"/>
              <a:t>An </a:t>
            </a:r>
            <a:r>
              <a:rPr lang="en-IE" dirty="0" err="1">
                <a:hlinkClick r:id="rId3" tooltip="Opte Project"/>
              </a:rPr>
              <a:t>Opte</a:t>
            </a:r>
            <a:r>
              <a:rPr lang="en-IE" dirty="0">
                <a:hlinkClick r:id="rId3" tooltip="Opte Project"/>
              </a:rPr>
              <a:t> Project</a:t>
            </a:r>
            <a:r>
              <a:rPr lang="en-IE" dirty="0"/>
              <a:t> visualization of </a:t>
            </a:r>
            <a:r>
              <a:rPr lang="en-IE" dirty="0">
                <a:hlinkClick r:id="rId4" tooltip="Routing"/>
              </a:rPr>
              <a:t>routing paths</a:t>
            </a:r>
            <a:r>
              <a:rPr lang="en-IE" dirty="0"/>
              <a:t> through </a:t>
            </a:r>
            <a:r>
              <a:rPr lang="en-IE" dirty="0" smtClean="0"/>
              <a:t>the </a:t>
            </a:r>
            <a:r>
              <a:rPr lang="en-IE" dirty="0"/>
              <a:t>Internet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575" y="1600200"/>
            <a:ext cx="4495800" cy="4495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3" name="Rectangle 2"/>
          <p:cNvSpPr/>
          <p:nvPr/>
        </p:nvSpPr>
        <p:spPr>
          <a:xfrm>
            <a:off x="3097862" y="6239945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>
                <a:hlinkClick r:id="rId6"/>
              </a:rPr>
              <a:t>https://en.wikipedia.org/wiki/Internet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35788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7DA404DE-F975-4276-88FD-EE2C39C8F1F3}" type="slidenum">
              <a:rPr lang="en-US" altLang="en-US">
                <a:solidFill>
                  <a:srgbClr val="000000"/>
                </a:solidFill>
              </a:rPr>
              <a:pPr eaLnBrk="1" hangingPunct="1"/>
              <a:t>60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533400"/>
            <a:ext cx="8229600" cy="6248400"/>
          </a:xfrm>
        </p:spPr>
        <p:txBody>
          <a:bodyPr/>
          <a:lstStyle/>
          <a:p>
            <a:pPr algn="l"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 smtClean="0"/>
              <a:t>Use the following algorithm, requiring a queue: </a:t>
            </a:r>
            <a:br>
              <a:rPr lang="en-US" altLang="en-US" sz="2000" dirty="0" smtClean="0"/>
            </a:br>
            <a:endParaRPr lang="en-US" altLang="en-US" sz="2000" dirty="0" smtClean="0"/>
          </a:p>
          <a:p>
            <a:pPr algn="l" eaLnBrk="1" hangingPunct="1">
              <a:lnSpc>
                <a:spcPct val="90000"/>
              </a:lnSpc>
              <a:buFontTx/>
              <a:buNone/>
            </a:pPr>
            <a:r>
              <a:rPr lang="en-US" altLang="en-US" sz="2000" u="sng" dirty="0" err="1" smtClean="0"/>
              <a:t>bfs</a:t>
            </a:r>
            <a:r>
              <a:rPr lang="en-US" altLang="en-US" sz="2000" u="sng" dirty="0" smtClean="0"/>
              <a:t>(</a:t>
            </a:r>
            <a:r>
              <a:rPr lang="en-US" altLang="en-US" sz="2000" u="sng" dirty="0" err="1" smtClean="0"/>
              <a:t>start_vertex</a:t>
            </a:r>
            <a:r>
              <a:rPr lang="en-US" altLang="en-US" sz="2000" u="sng" dirty="0" smtClean="0"/>
              <a:t>)</a:t>
            </a:r>
            <a:r>
              <a:rPr lang="en-US" altLang="en-US" sz="2000" dirty="0" smtClean="0"/>
              <a:t> </a:t>
            </a:r>
          </a:p>
          <a:p>
            <a:pPr algn="l"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 smtClean="0"/>
              <a:t>      mark all vertices as </a:t>
            </a:r>
            <a:r>
              <a:rPr lang="en-US" altLang="en-US" sz="2000" dirty="0" err="1" smtClean="0"/>
              <a:t>not_visited</a:t>
            </a:r>
            <a:r>
              <a:rPr lang="en-US" altLang="en-US" sz="2000" dirty="0" smtClean="0"/>
              <a:t/>
            </a:r>
            <a:br>
              <a:rPr lang="en-US" altLang="en-US" sz="2000" dirty="0" smtClean="0"/>
            </a:br>
            <a:r>
              <a:rPr lang="en-US" altLang="en-US" sz="2000" dirty="0" smtClean="0"/>
              <a:t> create an empty queue</a:t>
            </a:r>
            <a:br>
              <a:rPr lang="en-US" altLang="en-US" sz="2000" dirty="0" smtClean="0"/>
            </a:br>
            <a:r>
              <a:rPr lang="en-US" altLang="en-US" sz="2000" dirty="0" smtClean="0"/>
              <a:t> </a:t>
            </a:r>
            <a:r>
              <a:rPr lang="en-US" altLang="en-US" sz="2000" dirty="0" err="1" smtClean="0"/>
              <a:t>queue.enqueue</a:t>
            </a:r>
            <a:r>
              <a:rPr lang="en-US" altLang="en-US" sz="2000" dirty="0" smtClean="0"/>
              <a:t>(</a:t>
            </a:r>
            <a:r>
              <a:rPr lang="en-US" altLang="en-US" sz="2000" dirty="0" err="1" smtClean="0"/>
              <a:t>start_vertex</a:t>
            </a:r>
            <a:r>
              <a:rPr lang="en-US" altLang="en-US" sz="2000" dirty="0" smtClean="0"/>
              <a:t>)  //add to queue</a:t>
            </a:r>
            <a:br>
              <a:rPr lang="en-US" altLang="en-US" sz="2000" dirty="0" smtClean="0"/>
            </a:br>
            <a:r>
              <a:rPr lang="en-US" altLang="en-US" sz="2000" dirty="0" smtClean="0"/>
              <a:t> while not </a:t>
            </a:r>
            <a:r>
              <a:rPr lang="en-US" altLang="en-US" sz="2000" dirty="0" err="1" smtClean="0"/>
              <a:t>queue.empty</a:t>
            </a:r>
            <a:r>
              <a:rPr lang="en-US" altLang="en-US" sz="2000" dirty="0" smtClean="0"/>
              <a:t> do</a:t>
            </a:r>
            <a:br>
              <a:rPr lang="en-US" altLang="en-US" sz="2000" dirty="0" smtClean="0"/>
            </a:br>
            <a:r>
              <a:rPr lang="en-US" altLang="en-US" sz="2000" dirty="0" smtClean="0"/>
              <a:t>      vertex := </a:t>
            </a:r>
            <a:r>
              <a:rPr lang="en-US" altLang="en-US" sz="2000" dirty="0" err="1" smtClean="0"/>
              <a:t>queue.dequeue</a:t>
            </a:r>
            <a:r>
              <a:rPr lang="en-US" altLang="en-US" sz="2000" dirty="0" smtClean="0"/>
              <a:t>()  // remove from queue</a:t>
            </a:r>
            <a:br>
              <a:rPr lang="en-US" altLang="en-US" sz="2000" dirty="0" smtClean="0"/>
            </a:br>
            <a:r>
              <a:rPr lang="en-US" altLang="en-US" sz="2000" dirty="0" smtClean="0"/>
              <a:t>      visit(vertex)</a:t>
            </a:r>
            <a:br>
              <a:rPr lang="en-US" altLang="en-US" sz="2000" dirty="0" smtClean="0"/>
            </a:br>
            <a:r>
              <a:rPr lang="en-US" altLang="en-US" sz="2000" dirty="0" smtClean="0"/>
              <a:t>      mark vertex as visited</a:t>
            </a:r>
          </a:p>
          <a:p>
            <a:pPr algn="l" eaLnBrk="1" hangingPunct="1">
              <a:lnSpc>
                <a:spcPct val="90000"/>
              </a:lnSpc>
              <a:buFontTx/>
              <a:buNone/>
            </a:pPr>
            <a:r>
              <a:rPr lang="en-US" altLang="en-US" sz="2000" dirty="0" smtClean="0"/>
              <a:t>           for all vertices v adjacent to </a:t>
            </a:r>
            <a:r>
              <a:rPr lang="en-US" altLang="en-US" sz="2000" b="1" dirty="0" smtClean="0"/>
              <a:t>vertex</a:t>
            </a:r>
            <a:r>
              <a:rPr lang="en-US" altLang="en-US" sz="2000" dirty="0" smtClean="0"/>
              <a:t> such that v is </a:t>
            </a:r>
            <a:r>
              <a:rPr lang="en-US" altLang="en-US" sz="2000" dirty="0" err="1" smtClean="0"/>
              <a:t>not_visited</a:t>
            </a:r>
            <a:r>
              <a:rPr lang="en-US" altLang="en-US" sz="2000" dirty="0" smtClean="0"/>
              <a:t> 	       </a:t>
            </a:r>
            <a:r>
              <a:rPr lang="en-US" altLang="en-US" sz="2000" dirty="0" err="1" smtClean="0"/>
              <a:t>queue.enqueue</a:t>
            </a:r>
            <a:r>
              <a:rPr lang="en-US" altLang="en-US" sz="2000" dirty="0" smtClean="0"/>
              <a:t>(v) //add to queue</a:t>
            </a:r>
          </a:p>
          <a:p>
            <a:pPr algn="l" eaLnBrk="1" hangingPunct="1">
              <a:lnSpc>
                <a:spcPct val="90000"/>
              </a:lnSpc>
              <a:buFontTx/>
              <a:buNone/>
            </a:pPr>
            <a:r>
              <a:rPr lang="en-IE" altLang="en-US" sz="2000" dirty="0" smtClean="0"/>
              <a:t>                    mark vertex v as waiting</a:t>
            </a:r>
          </a:p>
          <a:p>
            <a:pPr algn="l" eaLnBrk="1" hangingPunct="1">
              <a:lnSpc>
                <a:spcPct val="90000"/>
              </a:lnSpc>
              <a:buFontTx/>
              <a:buNone/>
            </a:pPr>
            <a:endParaRPr lang="en-IE" altLang="en-US" sz="2000" dirty="0" smtClean="0"/>
          </a:p>
          <a:p>
            <a:pPr algn="l" eaLnBrk="1" hangingPunct="1">
              <a:lnSpc>
                <a:spcPct val="90000"/>
              </a:lnSpc>
              <a:buFontTx/>
              <a:buNone/>
            </a:pPr>
            <a:r>
              <a:rPr lang="en-IE" altLang="en-US" sz="2000" dirty="0" smtClean="0"/>
              <a:t>In this algorithm, each vertex is marked as one of  </a:t>
            </a:r>
            <a:r>
              <a:rPr lang="en-IE" altLang="en-US" sz="2000" dirty="0" err="1" smtClean="0"/>
              <a:t>not_visited</a:t>
            </a:r>
            <a:r>
              <a:rPr lang="en-IE" altLang="en-US" sz="2000" dirty="0" smtClean="0"/>
              <a:t>, visited or waiting. Initially all vertices are marked as </a:t>
            </a:r>
            <a:r>
              <a:rPr lang="en-IE" altLang="en-US" sz="2000" dirty="0" err="1" smtClean="0"/>
              <a:t>not_visited</a:t>
            </a:r>
            <a:r>
              <a:rPr lang="en-IE" altLang="en-US" sz="2000" dirty="0" smtClean="0"/>
              <a:t>.</a:t>
            </a:r>
          </a:p>
          <a:p>
            <a:pPr algn="l" eaLnBrk="1" hangingPunct="1">
              <a:lnSpc>
                <a:spcPct val="90000"/>
              </a:lnSpc>
              <a:buFontTx/>
              <a:buNone/>
            </a:pPr>
            <a:endParaRPr lang="en-IE" altLang="en-US" sz="2000" dirty="0" smtClean="0"/>
          </a:p>
          <a:p>
            <a:pPr algn="l" eaLnBrk="1" hangingPunct="1">
              <a:lnSpc>
                <a:spcPct val="90000"/>
              </a:lnSpc>
              <a:buFontTx/>
              <a:buNone/>
            </a:pPr>
            <a:r>
              <a:rPr lang="en-IE" altLang="en-US" sz="2000" dirty="0" smtClean="0"/>
              <a:t>Note: breadth-first search of an </a:t>
            </a:r>
            <a:r>
              <a:rPr lang="en-IE" altLang="en-US" sz="2000" dirty="0" err="1" smtClean="0"/>
              <a:t>unweighted</a:t>
            </a:r>
            <a:r>
              <a:rPr lang="en-IE" altLang="en-US" sz="2000" dirty="0" smtClean="0"/>
              <a:t> graph finds the shortest path from the start vertex to all other vertices</a:t>
            </a:r>
            <a:r>
              <a:rPr lang="en-US" altLang="en-US" sz="2000" dirty="0" smtClean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8728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r>
              <a:rPr lang="en-IE" dirty="0" smtClean="0"/>
              <a:t>To trace this algorithm, use a table with the following headings:</a:t>
            </a:r>
          </a:p>
          <a:p>
            <a:endParaRPr lang="en-IE" dirty="0"/>
          </a:p>
          <a:p>
            <a:pPr marL="0" indent="0">
              <a:buNone/>
            </a:pPr>
            <a:r>
              <a:rPr lang="en-IE" sz="1600" u="sng" dirty="0" smtClean="0"/>
              <a:t>Vertex being visited</a:t>
            </a:r>
            <a:r>
              <a:rPr lang="en-IE" sz="1600" dirty="0" smtClean="0"/>
              <a:t>	 </a:t>
            </a:r>
            <a:r>
              <a:rPr lang="en-IE" sz="1600" u="sng" dirty="0" smtClean="0"/>
              <a:t>Queue contents after all adjacent vertices have been </a:t>
            </a:r>
            <a:r>
              <a:rPr lang="en-IE" sz="1600" u="sng" dirty="0" err="1" smtClean="0"/>
              <a:t>enqueued</a:t>
            </a:r>
            <a:endParaRPr lang="en-IE" sz="1600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0743-FFED-4B11-A45A-E03B482FD3AC}" type="slidenum">
              <a:rPr lang="en-US" altLang="en-US" smtClean="0">
                <a:solidFill>
                  <a:srgbClr val="000000"/>
                </a:solidFill>
              </a:rPr>
              <a:pPr/>
              <a:t>61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77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/>
          <a:lstStyle/>
          <a:p>
            <a:r>
              <a:rPr lang="en-IE" dirty="0" smtClean="0"/>
              <a:t>E.g. perform breadth-first traversal of the following graph, starting at vertex 0: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0743-FFED-4B11-A45A-E03B482FD3AC}" type="slidenum">
              <a:rPr lang="en-US" altLang="en-US" smtClean="0">
                <a:solidFill>
                  <a:srgbClr val="000000"/>
                </a:solidFill>
              </a:rPr>
              <a:pPr/>
              <a:t>62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566" y="1728068"/>
            <a:ext cx="4096867" cy="34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3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5364163"/>
          </a:xfrm>
        </p:spPr>
        <p:txBody>
          <a:bodyPr/>
          <a:lstStyle/>
          <a:p>
            <a:pPr marL="0" indent="0">
              <a:buNone/>
            </a:pPr>
            <a:r>
              <a:rPr lang="en-IE" sz="1600" u="sng" dirty="0" smtClean="0"/>
              <a:t>Vertex being visited</a:t>
            </a:r>
            <a:r>
              <a:rPr lang="en-IE" sz="1600" dirty="0" smtClean="0"/>
              <a:t>	 </a:t>
            </a:r>
            <a:r>
              <a:rPr lang="en-IE" sz="1600" u="sng" dirty="0" smtClean="0"/>
              <a:t>Queue contents after all adjacent vertices have been </a:t>
            </a:r>
            <a:r>
              <a:rPr lang="en-IE" sz="1600" u="sng" dirty="0" err="1" smtClean="0"/>
              <a:t>enqueued</a:t>
            </a:r>
            <a:endParaRPr lang="en-IE" sz="1600" u="sng" dirty="0" smtClean="0"/>
          </a:p>
          <a:p>
            <a:pPr marL="0" indent="0">
              <a:buNone/>
            </a:pPr>
            <a:r>
              <a:rPr lang="en-IE" sz="1600" dirty="0" smtClean="0"/>
              <a:t>			0</a:t>
            </a:r>
          </a:p>
          <a:p>
            <a:pPr marL="0" indent="0">
              <a:buNone/>
            </a:pPr>
            <a:r>
              <a:rPr lang="en-IE" sz="1600" dirty="0"/>
              <a:t>	</a:t>
            </a:r>
            <a:r>
              <a:rPr lang="en-IE" sz="1600" dirty="0" smtClean="0"/>
              <a:t>0		1,2,3,4</a:t>
            </a:r>
          </a:p>
          <a:p>
            <a:pPr marL="0" indent="0">
              <a:buNone/>
            </a:pPr>
            <a:r>
              <a:rPr lang="en-IE" sz="1600" dirty="0"/>
              <a:t> </a:t>
            </a:r>
            <a:r>
              <a:rPr lang="en-IE" sz="1600" dirty="0" smtClean="0"/>
              <a:t>             	1	</a:t>
            </a:r>
            <a:r>
              <a:rPr lang="en-IE" sz="1600" dirty="0"/>
              <a:t>	</a:t>
            </a:r>
            <a:r>
              <a:rPr lang="en-IE" sz="1600" dirty="0" smtClean="0"/>
              <a:t>2,3,4</a:t>
            </a:r>
          </a:p>
          <a:p>
            <a:pPr marL="0" indent="0">
              <a:buNone/>
            </a:pPr>
            <a:r>
              <a:rPr lang="en-IE" sz="1600" dirty="0" smtClean="0"/>
              <a:t>	2		3,4,5,6</a:t>
            </a:r>
          </a:p>
          <a:p>
            <a:pPr marL="0" indent="0">
              <a:buNone/>
            </a:pPr>
            <a:r>
              <a:rPr lang="en-IE" sz="1600" dirty="0" smtClean="0"/>
              <a:t>Etc..</a:t>
            </a:r>
            <a:endParaRPr lang="en-IE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0743-FFED-4B11-A45A-E03B482FD3AC}" type="slidenum">
              <a:rPr lang="en-US" altLang="en-US" smtClean="0">
                <a:solidFill>
                  <a:srgbClr val="000000"/>
                </a:solidFill>
              </a:rPr>
              <a:pPr/>
              <a:t>63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40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Depth-First Search</a:t>
            </a:r>
          </a:p>
        </p:txBody>
      </p:sp>
      <p:sp>
        <p:nvSpPr>
          <p:cNvPr id="12595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eaLnBrk="1" hangingPunct="1"/>
            <a:r>
              <a:rPr lang="en-US" altLang="en-US" smtClean="0"/>
              <a:t>In a depth-first search,</a:t>
            </a:r>
          </a:p>
          <a:p>
            <a:pPr lvl="1" eaLnBrk="1" hangingPunct="1"/>
            <a:r>
              <a:rPr lang="en-US" altLang="en-US" smtClean="0"/>
              <a:t>start at a vertex, </a:t>
            </a:r>
          </a:p>
          <a:p>
            <a:pPr lvl="1" eaLnBrk="1" hangingPunct="1"/>
            <a:r>
              <a:rPr lang="en-US" altLang="en-US" smtClean="0"/>
              <a:t>visit it, </a:t>
            </a:r>
          </a:p>
          <a:p>
            <a:pPr lvl="1" eaLnBrk="1" hangingPunct="1"/>
            <a:r>
              <a:rPr lang="en-US" altLang="en-US" smtClean="0"/>
              <a:t>choose one adjacent vertex to visit; </a:t>
            </a:r>
          </a:p>
          <a:p>
            <a:pPr lvl="1" eaLnBrk="1" hangingPunct="1"/>
            <a:r>
              <a:rPr lang="en-US" altLang="en-US" smtClean="0"/>
              <a:t>then, choose a vertex adjacent to that vertex to visit, </a:t>
            </a:r>
          </a:p>
          <a:p>
            <a:pPr lvl="1" eaLnBrk="1" hangingPunct="1"/>
            <a:r>
              <a:rPr lang="en-US" altLang="en-US" smtClean="0"/>
              <a:t>and so on until  you go no further; </a:t>
            </a:r>
          </a:p>
          <a:p>
            <a:pPr lvl="1" eaLnBrk="1" hangingPunct="1"/>
            <a:r>
              <a:rPr lang="en-US" altLang="en-US" smtClean="0"/>
              <a:t>then back up and see whether a new vertex can be found</a:t>
            </a:r>
          </a:p>
        </p:txBody>
      </p:sp>
    </p:spTree>
    <p:extLst>
      <p:ext uri="{BB962C8B-B14F-4D97-AF65-F5344CB8AC3E}">
        <p14:creationId xmlns:p14="http://schemas.microsoft.com/office/powerpoint/2010/main" val="319494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dirty="0" smtClean="0"/>
              <a:t>Depth-First Search</a:t>
            </a:r>
          </a:p>
        </p:txBody>
      </p:sp>
      <p:sp>
        <p:nvSpPr>
          <p:cNvPr id="12595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12775" y="1516063"/>
            <a:ext cx="8153400" cy="5341937"/>
          </a:xfrm>
        </p:spPr>
        <p:txBody>
          <a:bodyPr/>
          <a:lstStyle/>
          <a:p>
            <a:pPr eaLnBrk="1" hangingPunct="1"/>
            <a:r>
              <a:rPr lang="en-US" altLang="en-US" dirty="0"/>
              <a:t>A recursive version of the algorithm:</a:t>
            </a:r>
          </a:p>
          <a:p>
            <a:pPr eaLnBrk="1" hangingPunct="1">
              <a:buFontTx/>
              <a:buNone/>
            </a:pPr>
            <a:r>
              <a:rPr lang="en-US" altLang="en-US" dirty="0" err="1"/>
              <a:t>dfs</a:t>
            </a:r>
            <a:r>
              <a:rPr lang="en-US" altLang="en-US" dirty="0"/>
              <a:t>(</a:t>
            </a:r>
            <a:r>
              <a:rPr lang="en-US" altLang="en-US" b="1" dirty="0"/>
              <a:t>v</a:t>
            </a:r>
            <a:r>
              <a:rPr lang="en-US" altLang="en-US" dirty="0"/>
              <a:t>)  // v is start </a:t>
            </a:r>
            <a:r>
              <a:rPr lang="en-US" altLang="en-US" dirty="0" smtClean="0"/>
              <a:t>vertex</a:t>
            </a:r>
            <a:endParaRPr lang="en-US" altLang="en-US" dirty="0"/>
          </a:p>
          <a:p>
            <a:pPr eaLnBrk="1" hangingPunct="1">
              <a:buFontTx/>
              <a:buNone/>
            </a:pPr>
            <a:r>
              <a:rPr lang="en-US" altLang="en-US" dirty="0"/>
              <a:t>	mark </a:t>
            </a:r>
            <a:r>
              <a:rPr lang="en-US" altLang="en-US" b="1" dirty="0"/>
              <a:t>v</a:t>
            </a:r>
            <a:r>
              <a:rPr lang="en-US" altLang="en-US" dirty="0"/>
              <a:t> as visited</a:t>
            </a:r>
          </a:p>
          <a:p>
            <a:pPr eaLnBrk="1" hangingPunct="1"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 smtClean="0"/>
              <a:t>preorder-process </a:t>
            </a:r>
            <a:r>
              <a:rPr lang="en-US" altLang="en-US" b="1" dirty="0" smtClean="0"/>
              <a:t>v</a:t>
            </a:r>
            <a:r>
              <a:rPr lang="en-US" altLang="en-US" dirty="0" smtClean="0"/>
              <a:t> </a:t>
            </a:r>
            <a:endParaRPr lang="en-US" altLang="en-US" dirty="0"/>
          </a:p>
          <a:p>
            <a:pPr eaLnBrk="1" hangingPunct="1">
              <a:buFontTx/>
              <a:buNone/>
            </a:pPr>
            <a:r>
              <a:rPr lang="en-US" altLang="en-US" dirty="0"/>
              <a:t>	for all vertices </a:t>
            </a:r>
            <a:r>
              <a:rPr lang="en-US" altLang="en-US" b="1" dirty="0" err="1"/>
              <a:t>i</a:t>
            </a:r>
            <a:r>
              <a:rPr lang="en-US" altLang="en-US" dirty="0"/>
              <a:t> adjacent to </a:t>
            </a:r>
            <a:r>
              <a:rPr lang="en-US" altLang="en-US" b="1" dirty="0"/>
              <a:t>v</a:t>
            </a:r>
            <a:r>
              <a:rPr lang="en-US" altLang="en-US" dirty="0"/>
              <a:t> such that </a:t>
            </a:r>
            <a:r>
              <a:rPr lang="en-US" altLang="en-US" b="1" dirty="0" err="1"/>
              <a:t>i</a:t>
            </a:r>
            <a:r>
              <a:rPr lang="en-US" altLang="en-US" dirty="0"/>
              <a:t> not visited </a:t>
            </a:r>
          </a:p>
          <a:p>
            <a:pPr eaLnBrk="1" hangingPunct="1">
              <a:buFontTx/>
              <a:buNone/>
            </a:pPr>
            <a:r>
              <a:rPr lang="en-US" altLang="en-US" dirty="0"/>
              <a:t>		</a:t>
            </a:r>
            <a:r>
              <a:rPr lang="en-US" altLang="en-US" dirty="0" err="1"/>
              <a:t>dfs</a:t>
            </a:r>
            <a:r>
              <a:rPr lang="en-US" altLang="en-US" dirty="0"/>
              <a:t>(</a:t>
            </a:r>
            <a:r>
              <a:rPr lang="en-US" altLang="en-US" b="1" dirty="0" err="1"/>
              <a:t>i</a:t>
            </a:r>
            <a:r>
              <a:rPr lang="en-US" altLang="en-US" dirty="0"/>
              <a:t>) </a:t>
            </a:r>
          </a:p>
          <a:p>
            <a:pPr eaLnBrk="1" hangingPunct="1">
              <a:buFontTx/>
              <a:buNone/>
            </a:pPr>
            <a:r>
              <a:rPr lang="en-US" altLang="en-US" dirty="0"/>
              <a:t>	</a:t>
            </a:r>
            <a:r>
              <a:rPr lang="en-US" altLang="en-US" dirty="0" err="1" smtClean="0"/>
              <a:t>postorder</a:t>
            </a:r>
            <a:r>
              <a:rPr lang="en-US" altLang="en-US" smtClean="0"/>
              <a:t>-process </a:t>
            </a:r>
            <a:r>
              <a:rPr lang="en-US" altLang="en-US" b="1" smtClean="0"/>
              <a:t>v</a:t>
            </a:r>
            <a:r>
              <a:rPr lang="en-US" altLang="en-US" smtClean="0"/>
              <a:t> </a:t>
            </a:r>
            <a:endParaRPr lang="en-US" altLang="en-US" dirty="0"/>
          </a:p>
          <a:p>
            <a:pPr eaLnBrk="1" hangingPunct="1">
              <a:buFontTx/>
              <a:buNone/>
            </a:pPr>
            <a:endParaRPr lang="en-IE" altLang="en-US" dirty="0"/>
          </a:p>
          <a:p>
            <a:pPr eaLnBrk="1" hangingPunct="1">
              <a:buFontTx/>
              <a:buNone/>
            </a:pPr>
            <a:r>
              <a:rPr lang="en-IE" altLang="en-US" dirty="0"/>
              <a:t>Note: </a:t>
            </a:r>
            <a:r>
              <a:rPr lang="en-IE" altLang="en-US" dirty="0" err="1"/>
              <a:t>dfs</a:t>
            </a:r>
            <a:r>
              <a:rPr lang="en-IE" altLang="en-US" dirty="0"/>
              <a:t> is equivalent to </a:t>
            </a:r>
            <a:r>
              <a:rPr lang="en-IE" altLang="en-US" dirty="0" err="1"/>
              <a:t>preorder</a:t>
            </a:r>
            <a:r>
              <a:rPr lang="en-IE" altLang="en-US" dirty="0"/>
              <a:t> and </a:t>
            </a:r>
            <a:r>
              <a:rPr lang="en-IE" altLang="en-US" dirty="0" err="1"/>
              <a:t>postorder</a:t>
            </a:r>
            <a:r>
              <a:rPr lang="en-IE" altLang="en-US" dirty="0"/>
              <a:t> tree traversal</a:t>
            </a:r>
            <a:endParaRPr lang="en-US" altLang="en-US" dirty="0"/>
          </a:p>
          <a:p>
            <a:pPr eaLnBrk="1" hangingPunct="1"/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65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5440363"/>
          </a:xfrm>
        </p:spPr>
        <p:txBody>
          <a:bodyPr/>
          <a:lstStyle/>
          <a:p>
            <a:r>
              <a:rPr lang="en-IE" dirty="0" smtClean="0"/>
              <a:t>E.g. perform depth-first traversal of the following graph, starting at vertex 0: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0743-FFED-4B11-A45A-E03B482FD3AC}" type="slidenum">
              <a:rPr lang="en-US" altLang="en-US" smtClean="0">
                <a:solidFill>
                  <a:srgbClr val="000000"/>
                </a:solidFill>
              </a:rPr>
              <a:pPr/>
              <a:t>66</a:t>
            </a:fld>
            <a:endParaRPr lang="en-US" altLang="en-US">
              <a:solidFill>
                <a:srgbClr val="000000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566" y="1728068"/>
            <a:ext cx="4096867" cy="340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9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781800"/>
          </a:xfrm>
        </p:spPr>
        <p:txBody>
          <a:bodyPr/>
          <a:lstStyle/>
          <a:p>
            <a:pPr marL="0" indent="0">
              <a:buNone/>
            </a:pPr>
            <a:r>
              <a:rPr lang="en-IE" dirty="0" err="1" smtClean="0"/>
              <a:t>dfs</a:t>
            </a:r>
            <a:r>
              <a:rPr lang="en-IE" dirty="0" smtClean="0"/>
              <a:t>(0)</a:t>
            </a:r>
          </a:p>
          <a:p>
            <a:pPr marL="0" indent="0">
              <a:buNone/>
            </a:pPr>
            <a:r>
              <a:rPr lang="en-IE" dirty="0" smtClean="0"/>
              <a:t>	mark 0 as visited </a:t>
            </a:r>
          </a:p>
          <a:p>
            <a:pPr marL="0" indent="0">
              <a:buNone/>
            </a:pPr>
            <a:r>
              <a:rPr lang="en-IE" dirty="0"/>
              <a:t> </a:t>
            </a:r>
            <a:r>
              <a:rPr lang="en-IE" dirty="0" smtClean="0"/>
              <a:t>          </a:t>
            </a:r>
            <a:r>
              <a:rPr lang="en-IE" dirty="0" err="1" smtClean="0"/>
              <a:t>preorder</a:t>
            </a:r>
            <a:r>
              <a:rPr lang="en-IE" dirty="0" smtClean="0"/>
              <a:t>-process(0)</a:t>
            </a:r>
          </a:p>
          <a:p>
            <a:pPr marL="0" indent="0">
              <a:buNone/>
            </a:pPr>
            <a:r>
              <a:rPr lang="en-IE" dirty="0"/>
              <a:t> </a:t>
            </a:r>
            <a:r>
              <a:rPr lang="en-IE" dirty="0" smtClean="0"/>
              <a:t>          </a:t>
            </a:r>
            <a:r>
              <a:rPr lang="en-IE" dirty="0" err="1" smtClean="0"/>
              <a:t>dfs</a:t>
            </a:r>
            <a:r>
              <a:rPr lang="en-IE" dirty="0" smtClean="0"/>
              <a:t>(1)</a:t>
            </a:r>
          </a:p>
          <a:p>
            <a:pPr marL="0" indent="0">
              <a:buNone/>
            </a:pPr>
            <a:r>
              <a:rPr lang="en-IE" dirty="0" smtClean="0"/>
              <a:t>		mark 1 as visited </a:t>
            </a:r>
          </a:p>
          <a:p>
            <a:pPr marL="0" indent="0">
              <a:buNone/>
            </a:pPr>
            <a:r>
              <a:rPr lang="en-IE" dirty="0" smtClean="0"/>
              <a:t>           	</a:t>
            </a:r>
            <a:r>
              <a:rPr lang="en-IE" dirty="0" err="1" smtClean="0"/>
              <a:t>preorder</a:t>
            </a:r>
            <a:r>
              <a:rPr lang="en-IE" dirty="0" smtClean="0"/>
              <a:t>-process(1)</a:t>
            </a:r>
          </a:p>
          <a:p>
            <a:pPr marL="0" indent="0">
              <a:buNone/>
            </a:pPr>
            <a:r>
              <a:rPr lang="en-IE" dirty="0" smtClean="0"/>
              <a:t>           	</a:t>
            </a:r>
            <a:r>
              <a:rPr lang="en-IE" dirty="0" err="1" smtClean="0"/>
              <a:t>dfs</a:t>
            </a:r>
            <a:r>
              <a:rPr lang="en-IE" dirty="0" smtClean="0"/>
              <a:t>(3)</a:t>
            </a:r>
          </a:p>
          <a:p>
            <a:pPr marL="0" indent="0">
              <a:buNone/>
            </a:pPr>
            <a:r>
              <a:rPr lang="en-IE" dirty="0" smtClean="0"/>
              <a:t>			mark 3 as visited </a:t>
            </a:r>
          </a:p>
          <a:p>
            <a:pPr marL="0" indent="0">
              <a:buNone/>
            </a:pPr>
            <a:r>
              <a:rPr lang="en-IE" dirty="0" smtClean="0"/>
              <a:t>           		</a:t>
            </a:r>
            <a:r>
              <a:rPr lang="en-IE" dirty="0" err="1" smtClean="0"/>
              <a:t>preorder</a:t>
            </a:r>
            <a:r>
              <a:rPr lang="en-IE" dirty="0" smtClean="0"/>
              <a:t>-process(3)</a:t>
            </a:r>
          </a:p>
          <a:p>
            <a:pPr marL="0" indent="0">
              <a:buNone/>
            </a:pPr>
            <a:r>
              <a:rPr lang="en-IE" dirty="0" smtClean="0"/>
              <a:t>           		</a:t>
            </a:r>
            <a:r>
              <a:rPr lang="en-IE" dirty="0" err="1" smtClean="0"/>
              <a:t>dfs</a:t>
            </a:r>
            <a:r>
              <a:rPr lang="en-IE" dirty="0" smtClean="0"/>
              <a:t>(4)</a:t>
            </a:r>
          </a:p>
          <a:p>
            <a:pPr marL="0" indent="0">
              <a:buNone/>
            </a:pPr>
            <a:r>
              <a:rPr lang="en-IE" dirty="0" smtClean="0"/>
              <a:t>				mark 4 as visited </a:t>
            </a:r>
          </a:p>
          <a:p>
            <a:pPr marL="0" indent="0">
              <a:buNone/>
            </a:pPr>
            <a:r>
              <a:rPr lang="en-IE" dirty="0" smtClean="0"/>
              <a:t>           			</a:t>
            </a:r>
            <a:r>
              <a:rPr lang="en-IE" dirty="0" err="1" smtClean="0"/>
              <a:t>preorder</a:t>
            </a:r>
            <a:r>
              <a:rPr lang="en-IE" dirty="0" smtClean="0"/>
              <a:t>-process(4)</a:t>
            </a:r>
          </a:p>
          <a:p>
            <a:pPr marL="0" indent="0">
              <a:buNone/>
            </a:pPr>
            <a:r>
              <a:rPr lang="en-IE" dirty="0" smtClean="0"/>
              <a:t>           			//no further recursive calls here</a:t>
            </a:r>
          </a:p>
          <a:p>
            <a:pPr marL="0" indent="0">
              <a:buNone/>
            </a:pPr>
            <a:r>
              <a:rPr lang="en-IE" dirty="0"/>
              <a:t>	</a:t>
            </a:r>
            <a:r>
              <a:rPr lang="en-IE" dirty="0" smtClean="0"/>
              <a:t>			</a:t>
            </a:r>
            <a:r>
              <a:rPr lang="en-IE" dirty="0" err="1" smtClean="0"/>
              <a:t>postorder</a:t>
            </a:r>
            <a:r>
              <a:rPr lang="en-IE" dirty="0" smtClean="0"/>
              <a:t>-process(4)</a:t>
            </a:r>
          </a:p>
          <a:p>
            <a:pPr marL="0" indent="0">
              <a:buNone/>
            </a:pPr>
            <a:r>
              <a:rPr lang="en-IE" dirty="0" smtClean="0"/>
              <a:t>etc.....</a:t>
            </a:r>
          </a:p>
          <a:p>
            <a:pPr marL="0" indent="0">
              <a:buNone/>
            </a:pPr>
            <a:r>
              <a:rPr lang="en-IE" dirty="0"/>
              <a:t> </a:t>
            </a:r>
            <a:r>
              <a:rPr lang="en-IE" dirty="0" smtClean="0"/>
              <a:t>                                 </a:t>
            </a:r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endParaRPr lang="en-IE" dirty="0" smtClean="0"/>
          </a:p>
          <a:p>
            <a:pPr marL="0" indent="0">
              <a:buNone/>
            </a:pPr>
            <a:r>
              <a:rPr lang="en-IE" dirty="0"/>
              <a:t> </a:t>
            </a:r>
            <a:r>
              <a:rPr lang="en-IE" dirty="0" smtClean="0"/>
              <a:t>          </a:t>
            </a:r>
          </a:p>
          <a:p>
            <a:pPr marL="0" indent="0">
              <a:buNone/>
            </a:pPr>
            <a:r>
              <a:rPr lang="en-IE" dirty="0"/>
              <a:t> </a:t>
            </a:r>
            <a:r>
              <a:rPr lang="en-IE" dirty="0" smtClean="0"/>
              <a:t>           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3E0743-FFED-4B11-A45A-E03B482FD3AC}" type="slidenum">
              <a:rPr lang="en-US" altLang="en-US" smtClean="0">
                <a:solidFill>
                  <a:srgbClr val="000000"/>
                </a:solidFill>
              </a:rPr>
              <a:pPr/>
              <a:t>67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23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Section 10.5</a:t>
            </a:r>
          </a:p>
        </p:txBody>
      </p:sp>
      <p:sp>
        <p:nvSpPr>
          <p:cNvPr id="16793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Application of Graph Traversals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32DFF9-0FD4-42EF-A949-37E2C46D508B}" type="slidenum">
              <a:rPr lang="en-US" altLang="en-US" smtClean="0"/>
              <a:pPr/>
              <a:t>68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Title 3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Problem</a:t>
            </a:r>
          </a:p>
        </p:txBody>
      </p:sp>
      <p:sp>
        <p:nvSpPr>
          <p:cNvPr id="168962" name="Content Placeholder 4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Design a program that will find the shortest path through a maze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 smtClean="0"/>
              <a:t>Use breadth-first traversal here</a:t>
            </a:r>
          </a:p>
          <a:p>
            <a:pPr eaLnBrk="1" hangingPunct="1"/>
            <a:endParaRPr lang="en-US" altLang="en-US" dirty="0"/>
          </a:p>
          <a:p>
            <a:pPr marL="0" indent="0" eaLnBrk="1" hangingPunct="1">
              <a:buNone/>
            </a:pPr>
            <a:endParaRPr lang="en-US" altLang="en-US" u="sng" dirty="0"/>
          </a:p>
          <a:p>
            <a:pPr marL="0" indent="0" eaLnBrk="1" hangingPunct="1">
              <a:buNone/>
            </a:pPr>
            <a:endParaRPr lang="en-US" altLang="en-US" u="sng" dirty="0" smtClean="0"/>
          </a:p>
          <a:p>
            <a:pPr eaLnBrk="1" hangingPunct="1"/>
            <a:endParaRPr lang="en-US" alt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69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85000" lnSpcReduction="20000"/>
          </a:bodyPr>
          <a:lstStyle/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Trees are limited in that a data structure can only have one parent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Graphs overcome this limitation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Graphs were being studied long before computers were invented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Graphs algorithms run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 smtClean="0"/>
              <a:t>large communication networks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 smtClean="0"/>
              <a:t>the software that makes the Internet function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 smtClean="0"/>
              <a:t>programs to determine optimal placement of components on a silicon chip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Graphs describe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 smtClean="0"/>
              <a:t>roads maps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 smtClean="0"/>
              <a:t>airline routes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dirty="0" smtClean="0"/>
              <a:t>course prerequisites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Problem </a:t>
            </a:r>
            <a:r>
              <a:rPr lang="en-US" altLang="en-US" smtClean="0"/>
              <a:t>(cont.)</a:t>
            </a:r>
          </a:p>
        </p:txBody>
      </p:sp>
      <p:pic>
        <p:nvPicPr>
          <p:cNvPr id="169986" name="Picture 2" descr="C:\Documents and Settings\Administrator\My Documents\Koffman\PPTs\JPEGS\JWCL233_Koffman JPG files\ch10\w0380-n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7239000" cy="49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70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Analysis</a:t>
            </a:r>
          </a:p>
        </p:txBody>
      </p:sp>
      <p:sp>
        <p:nvSpPr>
          <p:cNvPr id="171010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229600" cy="1066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We can represent the maze on the previous slide as a graph, with a vertex at each decision point</a:t>
            </a:r>
          </a:p>
          <a:p>
            <a:pPr eaLnBrk="1" hangingPunct="1"/>
            <a:endParaRPr lang="en-US" altLang="en-US" dirty="0" smtClean="0"/>
          </a:p>
        </p:txBody>
      </p:sp>
      <p:pic>
        <p:nvPicPr>
          <p:cNvPr id="171011" name="Picture 2" descr="C:\Documents and Settings\Administrator\My Documents\Koffman\PPTs\JPEGS\JWCL233_Koffman JPG files\ch10\w0381-n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743200"/>
            <a:ext cx="5486400" cy="366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71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Analysis </a:t>
            </a:r>
            <a:r>
              <a:rPr lang="en-US" altLang="en-US" smtClean="0"/>
              <a:t>(cont.)</a:t>
            </a:r>
          </a:p>
        </p:txBody>
      </p:sp>
      <p:sp>
        <p:nvSpPr>
          <p:cNvPr id="172034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With the maze represented as a graph, we need to find the shortest path from the start point (0) to the end point (12)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72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Topological Sort of a Graph</a:t>
            </a:r>
          </a:p>
        </p:txBody>
      </p:sp>
      <p:sp>
        <p:nvSpPr>
          <p:cNvPr id="177154" name="TextBox 1"/>
          <p:cNvSpPr txBox="1">
            <a:spLocks noChangeArrowheads="1"/>
          </p:cNvSpPr>
          <p:nvPr/>
        </p:nvSpPr>
        <p:spPr bwMode="auto">
          <a:xfrm>
            <a:off x="533400" y="1676043"/>
            <a:ext cx="2667000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dirty="0" smtClean="0"/>
              <a:t>This graph shows prerequisites of courses e.g.  Calculus 1 is a prerequisite of Calculus 2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This </a:t>
            </a:r>
            <a:r>
              <a:rPr lang="en-US" altLang="en-US" dirty="0"/>
              <a:t>is an example of a </a:t>
            </a:r>
            <a:r>
              <a:rPr lang="en-US" altLang="en-US" i="1" dirty="0"/>
              <a:t>directed acyclic graph </a:t>
            </a:r>
            <a:r>
              <a:rPr lang="en-US" altLang="en-US" dirty="0"/>
              <a:t>(</a:t>
            </a:r>
            <a:r>
              <a:rPr lang="en-US" altLang="en-US" i="1" dirty="0"/>
              <a:t>DAG</a:t>
            </a:r>
            <a:r>
              <a:rPr lang="en-US" altLang="en-US" dirty="0" smtClean="0"/>
              <a:t>) i.e. it </a:t>
            </a:r>
            <a:r>
              <a:rPr lang="en-US" altLang="en-US" dirty="0"/>
              <a:t>is a directed graph which contains no cycles.</a:t>
            </a:r>
          </a:p>
          <a:p>
            <a:endParaRPr lang="en-US" altLang="en-US" dirty="0"/>
          </a:p>
          <a:p>
            <a:r>
              <a:rPr lang="en-US" altLang="en-US" dirty="0"/>
              <a:t>Once you pass through a vertex, there is no path back to the vertex</a:t>
            </a:r>
          </a:p>
        </p:txBody>
      </p:sp>
      <p:pic>
        <p:nvPicPr>
          <p:cNvPr id="177155" name="Picture 2" descr="C:\Documents and Settings\Administrator\My Documents\Koffman\PPTs\JPEGS\JWCL233_Koffman JPG files\ch10\w0383-n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209800"/>
            <a:ext cx="508635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73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Another Directed Acyclic Graph (DAG)</a:t>
            </a:r>
          </a:p>
        </p:txBody>
      </p:sp>
      <p:pic>
        <p:nvPicPr>
          <p:cNvPr id="178178" name="Picture 2" descr="C:\Documents and Settings\Administrator\My Documents\Koffman\PPTs\JPEGS\JWCL233_Koffman JPG files\ch10\w0384-n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133600"/>
            <a:ext cx="54419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74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Topological Sort of a Graph </a:t>
            </a:r>
            <a:r>
              <a:rPr lang="en-US" altLang="en-US" smtClean="0"/>
              <a:t>(cont.)</a:t>
            </a:r>
          </a:p>
        </p:txBody>
      </p:sp>
      <p:sp>
        <p:nvSpPr>
          <p:cNvPr id="179202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 </a:t>
            </a:r>
            <a:r>
              <a:rPr lang="en-US" altLang="en-US" i="1" dirty="0" smtClean="0"/>
              <a:t>topological sort </a:t>
            </a:r>
            <a:r>
              <a:rPr lang="en-US" altLang="en-US" dirty="0" smtClean="0"/>
              <a:t>of the vertices of a DAG is an ordering of the vertices such that if (</a:t>
            </a:r>
            <a:r>
              <a:rPr lang="en-US" altLang="en-US" i="1" dirty="0" smtClean="0"/>
              <a:t>u</a:t>
            </a:r>
            <a:r>
              <a:rPr lang="en-US" altLang="en-US" dirty="0" smtClean="0"/>
              <a:t>, </a:t>
            </a:r>
            <a:r>
              <a:rPr lang="en-US" altLang="en-US" i="1" dirty="0" smtClean="0"/>
              <a:t>v</a:t>
            </a:r>
            <a:r>
              <a:rPr lang="en-US" altLang="en-US" dirty="0" smtClean="0"/>
              <a:t>) is an edge, the </a:t>
            </a:r>
            <a:r>
              <a:rPr lang="en-US" altLang="en-US" i="1" dirty="0" smtClean="0"/>
              <a:t>u</a:t>
            </a:r>
            <a:r>
              <a:rPr lang="en-US" altLang="en-US" dirty="0" smtClean="0"/>
              <a:t> appears before </a:t>
            </a:r>
            <a:r>
              <a:rPr lang="en-US" altLang="en-US" i="1" dirty="0" smtClean="0"/>
              <a:t>v</a:t>
            </a:r>
          </a:p>
          <a:p>
            <a:pPr eaLnBrk="1" hangingPunct="1"/>
            <a:r>
              <a:rPr lang="en-US" altLang="en-US" dirty="0" smtClean="0"/>
              <a:t>This must be true for all edges</a:t>
            </a:r>
          </a:p>
          <a:p>
            <a:pPr eaLnBrk="1" hangingPunct="1"/>
            <a:r>
              <a:rPr lang="en-US" altLang="en-US" dirty="0" smtClean="0"/>
              <a:t>There may be many valid paths through a DAG and many </a:t>
            </a:r>
            <a:r>
              <a:rPr lang="en-US" altLang="en-US" smtClean="0"/>
              <a:t>valid topological </a:t>
            </a:r>
            <a:r>
              <a:rPr lang="en-US" altLang="en-US" dirty="0" smtClean="0"/>
              <a:t>sorts of a DAG</a:t>
            </a:r>
          </a:p>
          <a:p>
            <a:pPr eaLnBrk="1" hangingPunct="1"/>
            <a:r>
              <a:rPr lang="en-US" altLang="en-US" dirty="0" smtClean="0"/>
              <a:t>0, 1, 2, 3, 4, 5, 6, 7, 8 is a valid topological sort of the DAG on the previous slide, but 0, 1, 5, 3, 4, 2, 6, 7, 8 is not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75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5C09055F-F426-4284-9BA2-75B36349F68E}" type="slidenum">
              <a:rPr lang="en-US" altLang="en-US">
                <a:solidFill>
                  <a:srgbClr val="000000"/>
                </a:solidFill>
              </a:rPr>
              <a:pPr eaLnBrk="1" hangingPunct="1"/>
              <a:t>76</a:t>
            </a:fld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GB" altLang="en-US" smtClean="0"/>
              <a:t>Topological sort of a graph</a:t>
            </a:r>
          </a:p>
          <a:p>
            <a:pPr eaLnBrk="1" hangingPunct="1"/>
            <a:r>
              <a:rPr lang="en-US" altLang="en-US" smtClean="0"/>
              <a:t>a topological sort gives an order in which to perform the tasks in a directed acyclic graph where the tasks are the vertices.</a:t>
            </a:r>
            <a:endParaRPr lang="en-GB" altLang="en-US" smtClean="0"/>
          </a:p>
          <a:p>
            <a:pPr eaLnBrk="1" hangingPunct="1"/>
            <a:r>
              <a:rPr lang="en-US" altLang="en-US" smtClean="0"/>
              <a:t>This has applications in computer science such as ordering of formula cell evaluation in </a:t>
            </a:r>
            <a:r>
              <a:rPr lang="en-US" altLang="en-US" smtClean="0">
                <a:hlinkClick r:id="rId2" tooltip="Spreadsheet"/>
              </a:rPr>
              <a:t>spreadsheets</a:t>
            </a:r>
            <a:r>
              <a:rPr lang="en-US" altLang="en-US" smtClean="0"/>
              <a:t>, dependencies in </a:t>
            </a:r>
            <a:r>
              <a:rPr lang="en-US" altLang="en-US" smtClean="0">
                <a:hlinkClick r:id="rId3" tooltip="Makefile"/>
              </a:rPr>
              <a:t>makefiles</a:t>
            </a:r>
            <a:r>
              <a:rPr lang="en-US" altLang="en-US" smtClean="0"/>
              <a:t>, and symbol dependencies in </a:t>
            </a:r>
            <a:r>
              <a:rPr lang="en-US" altLang="en-US" smtClean="0">
                <a:hlinkClick r:id="rId4" tooltip="Linker"/>
              </a:rPr>
              <a:t>linkers</a:t>
            </a:r>
            <a:r>
              <a:rPr lang="en-US" altLang="en-US" smtClean="0"/>
              <a:t>. </a:t>
            </a:r>
          </a:p>
          <a:p>
            <a:pPr eaLnBrk="1" hangingPunct="1"/>
            <a:r>
              <a:rPr lang="en-GB" altLang="en-US" smtClean="0"/>
              <a:t>E.g. a sequence in which to take modules on a course given the graph of prerequisites</a:t>
            </a: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15246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Design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2133600"/>
            <a:ext cx="66294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charset="0"/>
                <a:cs typeface="Arial" charset="0"/>
              </a:rPr>
              <a:t>Algorithm for Topological Sort</a:t>
            </a:r>
          </a:p>
          <a:p>
            <a:pPr>
              <a:defRPr/>
            </a:pPr>
            <a:endParaRPr lang="en-US" b="1" dirty="0">
              <a:latin typeface="Arial" charset="0"/>
              <a:cs typeface="Arial" charset="0"/>
            </a:endParaRPr>
          </a:p>
          <a:p>
            <a:pPr marL="342900" indent="-342900">
              <a:buAutoNum type="arabicPeriod"/>
              <a:defRPr/>
            </a:pPr>
            <a:r>
              <a:rPr lang="en-US" dirty="0" smtClean="0">
                <a:latin typeface="Arial" charset="0"/>
                <a:cs typeface="Arial" charset="0"/>
              </a:rPr>
              <a:t>Perform </a:t>
            </a:r>
            <a:r>
              <a:rPr lang="en-US" dirty="0">
                <a:latin typeface="Arial" charset="0"/>
                <a:cs typeface="Arial" charset="0"/>
              </a:rPr>
              <a:t>a depth-first search of the </a:t>
            </a:r>
            <a:r>
              <a:rPr lang="en-US" dirty="0" smtClean="0">
                <a:latin typeface="Arial" charset="0"/>
                <a:cs typeface="Arial" charset="0"/>
              </a:rPr>
              <a:t>graph</a:t>
            </a:r>
          </a:p>
          <a:p>
            <a:pPr marL="342900" indent="-342900">
              <a:buFontTx/>
              <a:buAutoNum type="arabicPeriod"/>
              <a:defRPr/>
            </a:pPr>
            <a:r>
              <a:rPr lang="en-US" dirty="0">
                <a:latin typeface="Arial" charset="0"/>
                <a:cs typeface="Arial" charset="0"/>
              </a:rPr>
              <a:t>List the vertices in reverse of their </a:t>
            </a:r>
            <a:r>
              <a:rPr lang="en-US" dirty="0" err="1">
                <a:latin typeface="Arial" charset="0"/>
                <a:cs typeface="Arial" charset="0"/>
              </a:rPr>
              <a:t>postorder</a:t>
            </a:r>
            <a:r>
              <a:rPr lang="en-US" dirty="0">
                <a:latin typeface="Arial" charset="0"/>
                <a:cs typeface="Arial" charset="0"/>
              </a:rPr>
              <a:t> traversal</a:t>
            </a:r>
          </a:p>
          <a:p>
            <a:pPr>
              <a:defRPr/>
            </a:pPr>
            <a:r>
              <a:rPr lang="en-US" dirty="0" smtClean="0">
                <a:latin typeface="Arial" charset="0"/>
                <a:cs typeface="Arial" charset="0"/>
              </a:rPr>
              <a:t>      i.e. the list of the vertices in the opposite order of their last     visit</a:t>
            </a:r>
            <a:endParaRPr lang="en-US" dirty="0">
              <a:latin typeface="Arial" charset="0"/>
              <a:cs typeface="Arial" charset="0"/>
            </a:endParaRPr>
          </a:p>
          <a:p>
            <a:pPr marL="342900" indent="-342900">
              <a:buAutoNum type="arabicPeriod" startAt="3"/>
              <a:defRPr/>
            </a:pP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77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Section 10.6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Algorithms Using Weighted Graphs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32DFF9-0FD4-42EF-A949-37E2C46D508B}" type="slidenum">
              <a:rPr lang="en-US" altLang="en-US" smtClean="0"/>
              <a:pPr/>
              <a:t>78</a:t>
            </a:fld>
            <a:endParaRPr lang="en-US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smtClean="0"/>
              <a:t>Finding the Shortest Path from a Vertex to All Other Vertices</a:t>
            </a:r>
            <a:endParaRPr lang="en-US" b="1" dirty="0"/>
          </a:p>
        </p:txBody>
      </p:sp>
      <p:sp>
        <p:nvSpPr>
          <p:cNvPr id="185346" name="Content Placeholder 4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The breadth-first search found the shortest path from the start vertex to all other vertices, assuming that the length or weight of each edge was the same or in an </a:t>
            </a:r>
            <a:r>
              <a:rPr lang="en-US" altLang="en-US" dirty="0" err="1" smtClean="0"/>
              <a:t>unweighted</a:t>
            </a:r>
            <a:r>
              <a:rPr lang="en-US" altLang="en-US" smtClean="0"/>
              <a:t> graph</a:t>
            </a:r>
          </a:p>
          <a:p>
            <a:pPr eaLnBrk="1" hangingPunct="1"/>
            <a:r>
              <a:rPr lang="en-US" altLang="en-US" dirty="0" err="1" smtClean="0"/>
              <a:t>Dijkstra's</a:t>
            </a:r>
            <a:r>
              <a:rPr lang="en-US" altLang="en-US" dirty="0" smtClean="0"/>
              <a:t> algorithm finds the shortest path in a weighted directed graph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79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Section 10.1</a:t>
            </a:r>
          </a:p>
        </p:txBody>
      </p:sp>
      <p:sp>
        <p:nvSpPr>
          <p:cNvPr id="1843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Graph Terminology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632DFF9-0FD4-42EF-A949-37E2C46D508B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599"/>
            <a:ext cx="8153400" cy="1287463"/>
          </a:xfrm>
        </p:spPr>
        <p:txBody>
          <a:bodyPr/>
          <a:lstStyle/>
          <a:p>
            <a:pPr algn="ctr"/>
            <a:r>
              <a:rPr lang="en-IE" sz="3600" dirty="0" smtClean="0"/>
              <a:t>Applications of Shortest-Path Algorithm</a:t>
            </a:r>
            <a:br>
              <a:rPr lang="en-IE" sz="3600" dirty="0" smtClean="0"/>
            </a:br>
            <a:endParaRPr lang="en-IE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029200"/>
          </a:xfrm>
        </p:spPr>
        <p:txBody>
          <a:bodyPr/>
          <a:lstStyle/>
          <a:p>
            <a:r>
              <a:rPr lang="en-IE" dirty="0" smtClean="0"/>
              <a:t>Plenty of applications for shortest path algorithm</a:t>
            </a:r>
          </a:p>
          <a:p>
            <a:pPr lvl="1"/>
            <a:r>
              <a:rPr lang="en-IE" dirty="0" smtClean="0"/>
              <a:t>Traveling on a </a:t>
            </a:r>
            <a:r>
              <a:rPr lang="en-IE" dirty="0" err="1" smtClean="0"/>
              <a:t>starving</a:t>
            </a:r>
            <a:r>
              <a:rPr lang="en-IE" dirty="0" smtClean="0"/>
              <a:t> student budget: What is the cheapest multi-stop airline schedule from Seattle to city X? </a:t>
            </a:r>
          </a:p>
          <a:p>
            <a:pPr lvl="1"/>
            <a:r>
              <a:rPr lang="en-IE" dirty="0" smtClean="0"/>
              <a:t>Optimizing routing of packets on the internet: ? </a:t>
            </a:r>
          </a:p>
          <a:p>
            <a:pPr lvl="2"/>
            <a:r>
              <a:rPr lang="en-IE" dirty="0" smtClean="0"/>
              <a:t>Vertices = routers, edges = network links with different delays ? What is the routing path with smallest total delay?  </a:t>
            </a:r>
          </a:p>
          <a:p>
            <a:pPr lvl="1"/>
            <a:r>
              <a:rPr lang="en-IE" dirty="0" smtClean="0"/>
              <a:t>Hassle-free commuting: Finding what highways and roads to take to minimize total delay due to traffic ? </a:t>
            </a:r>
          </a:p>
          <a:p>
            <a:pPr lvl="1"/>
            <a:r>
              <a:rPr lang="en-IE" dirty="0" smtClean="0"/>
              <a:t>Finding the fastest way to get to coffee vendors on campus from your classrooms 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80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463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b="1" smtClean="0"/>
              <a:t>Graph Terminology</a:t>
            </a:r>
          </a:p>
        </p:txBody>
      </p:sp>
      <p:sp>
        <p:nvSpPr>
          <p:cNvPr id="410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 lnSpcReduction="10000"/>
          </a:bodyPr>
          <a:lstStyle/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A graph is a data structure that consists of a set of </a:t>
            </a:r>
            <a:r>
              <a:rPr lang="en-US" i="1" dirty="0" smtClean="0"/>
              <a:t>vertices</a:t>
            </a:r>
            <a:r>
              <a:rPr lang="en-US" dirty="0" smtClean="0"/>
              <a:t> (or nodes) and a set of </a:t>
            </a:r>
            <a:r>
              <a:rPr lang="en-US" i="1" dirty="0" smtClean="0"/>
              <a:t>edges</a:t>
            </a:r>
            <a:r>
              <a:rPr lang="en-US" dirty="0" smtClean="0"/>
              <a:t> (relations) between pairs of vertices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Edges represent paths or connections between vertices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Both the set of vertices and the set of edges must be finite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Either set may be empty (if the set of vertices is empty, the set of edges also must be empty)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dirty="0" smtClean="0"/>
              <a:t>We restrict our discussion to simple graphs in which there is at least one edge from a given vertex to another vertex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D03377E2-F182-4E60-ADB0-D0A2E5DDC044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offman Template">
  <a:themeElements>
    <a:clrScheme name="Koffman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offman Templa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Koffma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offman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offman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offman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offman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offman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offman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offman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offman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offman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offman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offman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Koffman Template">
  <a:themeElements>
    <a:clrScheme name="Koffman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Koffman Templa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Koffma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offman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offman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offman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offman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Koffman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offman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offman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offman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offman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offman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Koffman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Medi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Urban">
    <a:dk1>
      <a:sysClr val="windowText" lastClr="000000"/>
    </a:dk1>
    <a:lt1>
      <a:sysClr val="window" lastClr="FFFFFF"/>
    </a:lt1>
    <a:dk2>
      <a:srgbClr val="424456"/>
    </a:dk2>
    <a:lt2>
      <a:srgbClr val="DEDEDE"/>
    </a:lt2>
    <a:accent1>
      <a:srgbClr val="53548A"/>
    </a:accent1>
    <a:accent2>
      <a:srgbClr val="438086"/>
    </a:accent2>
    <a:accent3>
      <a:srgbClr val="A04DA3"/>
    </a:accent3>
    <a:accent4>
      <a:srgbClr val="C4652D"/>
    </a:accent4>
    <a:accent5>
      <a:srgbClr val="8B5D3D"/>
    </a:accent5>
    <a:accent6>
      <a:srgbClr val="5C92B5"/>
    </a:accent6>
    <a:hlink>
      <a:srgbClr val="67AFBD"/>
    </a:hlink>
    <a:folHlink>
      <a:srgbClr val="C2A874"/>
    </a:folHlink>
  </a:clrScheme>
</a:themeOverride>
</file>

<file path=ppt/theme/themeOverride2.xml><?xml version="1.0" encoding="utf-8"?>
<a:themeOverride xmlns:a="http://schemas.openxmlformats.org/drawingml/2006/main">
  <a:clrScheme name="Urban">
    <a:dk1>
      <a:sysClr val="windowText" lastClr="000000"/>
    </a:dk1>
    <a:lt1>
      <a:sysClr val="window" lastClr="FFFFFF"/>
    </a:lt1>
    <a:dk2>
      <a:srgbClr val="424456"/>
    </a:dk2>
    <a:lt2>
      <a:srgbClr val="DEDEDE"/>
    </a:lt2>
    <a:accent1>
      <a:srgbClr val="53548A"/>
    </a:accent1>
    <a:accent2>
      <a:srgbClr val="438086"/>
    </a:accent2>
    <a:accent3>
      <a:srgbClr val="A04DA3"/>
    </a:accent3>
    <a:accent4>
      <a:srgbClr val="C4652D"/>
    </a:accent4>
    <a:accent5>
      <a:srgbClr val="8B5D3D"/>
    </a:accent5>
    <a:accent6>
      <a:srgbClr val="5C92B5"/>
    </a:accent6>
    <a:hlink>
      <a:srgbClr val="67AFBD"/>
    </a:hlink>
    <a:folHlink>
      <a:srgbClr val="C2A87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5222</TotalTime>
  <Words>3558</Words>
  <Application>Microsoft Office PowerPoint</Application>
  <PresentationFormat>On-screen Show (4:3)</PresentationFormat>
  <Paragraphs>866</Paragraphs>
  <Slides>80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80</vt:i4>
      </vt:variant>
    </vt:vector>
  </HeadingPairs>
  <TitlesOfParts>
    <vt:vector size="89" baseType="lpstr">
      <vt:lpstr>Arial</vt:lpstr>
      <vt:lpstr>Courier New</vt:lpstr>
      <vt:lpstr>Tw Cen MT</vt:lpstr>
      <vt:lpstr>Wingdings</vt:lpstr>
      <vt:lpstr>Wingdings 2</vt:lpstr>
      <vt:lpstr>Median</vt:lpstr>
      <vt:lpstr>Koffman Template</vt:lpstr>
      <vt:lpstr>1_Koffman Template</vt:lpstr>
      <vt:lpstr>1_Median</vt:lpstr>
      <vt:lpstr>Graphs</vt:lpstr>
      <vt:lpstr>Chapter Objectives</vt:lpstr>
      <vt:lpstr> Our National Road Network </vt:lpstr>
      <vt:lpstr>London Underground</vt:lpstr>
      <vt:lpstr>500 Million Facebook friends</vt:lpstr>
      <vt:lpstr>An Opte Project visualization of routing paths through the Internet</vt:lpstr>
      <vt:lpstr>Graphs</vt:lpstr>
      <vt:lpstr>Graph Terminology</vt:lpstr>
      <vt:lpstr>Graph Terminology</vt:lpstr>
      <vt:lpstr>Visual Representation of Graphs</vt:lpstr>
      <vt:lpstr>Visual Representation of Graphs (cont.)</vt:lpstr>
      <vt:lpstr>Visual Representation of Graphs (cont.)</vt:lpstr>
      <vt:lpstr>Directed and Undirected Graphs</vt:lpstr>
      <vt:lpstr>Directed and Undirected Graphs (cont.)</vt:lpstr>
      <vt:lpstr>Directed and Undirected Graphs (cont.)</vt:lpstr>
      <vt:lpstr>Paths and Cycles</vt:lpstr>
      <vt:lpstr>Paths and Cycles (cont.)</vt:lpstr>
      <vt:lpstr>Paths and Cycles (cont.)</vt:lpstr>
      <vt:lpstr>Paths and Cycles (cont.)</vt:lpstr>
      <vt:lpstr>Paths and Cycles (cont.)</vt:lpstr>
      <vt:lpstr>Paths and Cycles (cont.)</vt:lpstr>
      <vt:lpstr>Paths and Cycles (cont.)</vt:lpstr>
      <vt:lpstr>Paths and Cycles (cont.)</vt:lpstr>
      <vt:lpstr>Paths and Cycles (cont.)</vt:lpstr>
      <vt:lpstr>Paths and Cycles (cont.)</vt:lpstr>
      <vt:lpstr>Paths and Cycles (cont.)</vt:lpstr>
      <vt:lpstr>Paths and Cycles (cont.)</vt:lpstr>
      <vt:lpstr>Paths and Cycles (cont.)</vt:lpstr>
      <vt:lpstr>Paths and Cycles (cont.)</vt:lpstr>
      <vt:lpstr>Paths and Cycles (cont.)</vt:lpstr>
      <vt:lpstr>Paths and Cycles (cont.)</vt:lpstr>
      <vt:lpstr>Paths and Cycles (cont.)</vt:lpstr>
      <vt:lpstr>Paths and Cycles (cont.)</vt:lpstr>
      <vt:lpstr>Paths and Cycles (cont.)</vt:lpstr>
      <vt:lpstr>Paths and Cycles (cont.)</vt:lpstr>
      <vt:lpstr>Paths and Cycles (cont.)</vt:lpstr>
      <vt:lpstr>Paths and Cycles (cont.)</vt:lpstr>
      <vt:lpstr>Relationship between Graphs and Trees</vt:lpstr>
      <vt:lpstr>Graph Applications</vt:lpstr>
      <vt:lpstr>The Graph data structure and Edge Class</vt:lpstr>
      <vt:lpstr>PowerPoint Presentation</vt:lpstr>
      <vt:lpstr>Representing Vertices and Edges</vt:lpstr>
      <vt:lpstr>Representing Vertices and Edges (cont.)</vt:lpstr>
      <vt:lpstr>Implementing the Graph ADT</vt:lpstr>
      <vt:lpstr>Implementing the Graph ADT</vt:lpstr>
      <vt:lpstr>Adjacency List</vt:lpstr>
      <vt:lpstr>Adjacency List – Directed Graph Example</vt:lpstr>
      <vt:lpstr>Adjacency List – Undirected Graph Example</vt:lpstr>
      <vt:lpstr>Adjacency Matrix</vt:lpstr>
      <vt:lpstr>Adjacency Matrix (cont.)</vt:lpstr>
      <vt:lpstr>Adjacency Matrix (cont.)</vt:lpstr>
      <vt:lpstr>Overview of the Graph Class Hierarchy</vt:lpstr>
      <vt:lpstr>Class AbstractGraph</vt:lpstr>
      <vt:lpstr>MatrixGraph Class</vt:lpstr>
      <vt:lpstr>PowerPoint Presentation</vt:lpstr>
      <vt:lpstr>PowerPoint Presentation</vt:lpstr>
      <vt:lpstr>Traversals of Graphs</vt:lpstr>
      <vt:lpstr>Traversals of Graphs</vt:lpstr>
      <vt:lpstr>Breadth-First Search</vt:lpstr>
      <vt:lpstr>PowerPoint Presentation</vt:lpstr>
      <vt:lpstr>PowerPoint Presentation</vt:lpstr>
      <vt:lpstr>PowerPoint Presentation</vt:lpstr>
      <vt:lpstr>PowerPoint Presentation</vt:lpstr>
      <vt:lpstr>Depth-First Search</vt:lpstr>
      <vt:lpstr>Depth-First Search</vt:lpstr>
      <vt:lpstr>PowerPoint Presentation</vt:lpstr>
      <vt:lpstr>PowerPoint Presentation</vt:lpstr>
      <vt:lpstr>Application of Graph Traversals</vt:lpstr>
      <vt:lpstr>Problem</vt:lpstr>
      <vt:lpstr>Problem (cont.)</vt:lpstr>
      <vt:lpstr>Analysis</vt:lpstr>
      <vt:lpstr>Analysis (cont.)</vt:lpstr>
      <vt:lpstr>Topological Sort of a Graph</vt:lpstr>
      <vt:lpstr>Another Directed Acyclic Graph (DAG)</vt:lpstr>
      <vt:lpstr>Topological Sort of a Graph (cont.)</vt:lpstr>
      <vt:lpstr>PowerPoint Presentation</vt:lpstr>
      <vt:lpstr>Design</vt:lpstr>
      <vt:lpstr>Algorithms Using Weighted Graphs</vt:lpstr>
      <vt:lpstr>Finding the Shortest Path from a Vertex to All Other Vertices</vt:lpstr>
      <vt:lpstr>Applications of Shortest-Path Algorithm </vt:lpstr>
    </vt:vector>
  </TitlesOfParts>
  <Company>Personal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12</dc:title>
  <dc:creator>Philip King</dc:creator>
  <cp:lastModifiedBy>Cathryn Casey</cp:lastModifiedBy>
  <cp:revision>157</cp:revision>
  <cp:lastPrinted>2016-11-15T13:31:22Z</cp:lastPrinted>
  <dcterms:created xsi:type="dcterms:W3CDTF">2004-06-18T19:38:02Z</dcterms:created>
  <dcterms:modified xsi:type="dcterms:W3CDTF">2018-11-09T08:49:18Z</dcterms:modified>
</cp:coreProperties>
</file>